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65"/>
  </p:notesMasterIdLst>
  <p:sldIdLst>
    <p:sldId id="602" r:id="rId2"/>
    <p:sldId id="628" r:id="rId3"/>
    <p:sldId id="258" r:id="rId4"/>
    <p:sldId id="259" r:id="rId5"/>
    <p:sldId id="260" r:id="rId6"/>
    <p:sldId id="261" r:id="rId7"/>
    <p:sldId id="262" r:id="rId8"/>
    <p:sldId id="263" r:id="rId9"/>
    <p:sldId id="264" r:id="rId10"/>
    <p:sldId id="265" r:id="rId11"/>
    <p:sldId id="266" r:id="rId12"/>
    <p:sldId id="267" r:id="rId13"/>
    <p:sldId id="268" r:id="rId14"/>
    <p:sldId id="270" r:id="rId15"/>
    <p:sldId id="273" r:id="rId16"/>
    <p:sldId id="629" r:id="rId17"/>
    <p:sldId id="630" r:id="rId18"/>
    <p:sldId id="277" r:id="rId19"/>
    <p:sldId id="631" r:id="rId20"/>
    <p:sldId id="632" r:id="rId21"/>
    <p:sldId id="633" r:id="rId22"/>
    <p:sldId id="627" r:id="rId23"/>
    <p:sldId id="287" r:id="rId24"/>
    <p:sldId id="288" r:id="rId25"/>
    <p:sldId id="289"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634"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86"/>
    <a:srgbClr val="CCCC00"/>
    <a:srgbClr val="CDD2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96" autoAdjust="0"/>
    <p:restoredTop sz="84624" autoAdjust="0"/>
  </p:normalViewPr>
  <p:slideViewPr>
    <p:cSldViewPr snapToGrid="0">
      <p:cViewPr varScale="1">
        <p:scale>
          <a:sx n="138" d="100"/>
          <a:sy n="138" d="100"/>
        </p:scale>
        <p:origin x="960" y="176"/>
      </p:cViewPr>
      <p:guideLst/>
    </p:cSldViewPr>
  </p:slideViewPr>
  <p:notesTextViewPr>
    <p:cViewPr>
      <p:scale>
        <a:sx n="1" d="1"/>
        <a:sy n="1" d="1"/>
      </p:scale>
      <p:origin x="0" y="0"/>
    </p:cViewPr>
  </p:notesTextViewPr>
  <p:notesViewPr>
    <p:cSldViewPr snapToGrid="0">
      <p:cViewPr varScale="1">
        <p:scale>
          <a:sx n="118" d="100"/>
          <a:sy n="118" d="100"/>
        </p:scale>
        <p:origin x="4928"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A4BE7-331E-45BD-8607-51AB0F580A52}" type="datetimeFigureOut">
              <a:rPr lang="en-US" smtClean="0"/>
              <a:t>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25627-D4BC-4820-878C-23C150ABFAD3}" type="slidenum">
              <a:rPr lang="en-US" smtClean="0"/>
              <a:t>‹#›</a:t>
            </a:fld>
            <a:endParaRPr lang="en-US"/>
          </a:p>
        </p:txBody>
      </p:sp>
    </p:spTree>
    <p:extLst>
      <p:ext uri="{BB962C8B-B14F-4D97-AF65-F5344CB8AC3E}">
        <p14:creationId xmlns:p14="http://schemas.microsoft.com/office/powerpoint/2010/main" val="16871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1</a:t>
            </a:fld>
            <a:endParaRPr lang="en-US"/>
          </a:p>
        </p:txBody>
      </p:sp>
    </p:spTree>
    <p:extLst>
      <p:ext uri="{BB962C8B-B14F-4D97-AF65-F5344CB8AC3E}">
        <p14:creationId xmlns:p14="http://schemas.microsoft.com/office/powerpoint/2010/main" val="145005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if we don’t like that one either, here’s a longer definition by </a:t>
            </a:r>
            <a:r>
              <a:rPr lang="en-GB" dirty="0" err="1"/>
              <a:t>Mattern</a:t>
            </a:r>
            <a:r>
              <a:rPr lang="en-GB" dirty="0"/>
              <a:t> et al. 2010 to consider. So in their view, “</a:t>
            </a:r>
            <a:r>
              <a:rPr lang="en-GB" sz="1200" spc="10" dirty="0">
                <a:solidFill>
                  <a:srgbClr val="22373A"/>
                </a:solidFill>
                <a:latin typeface="Palatino Linotype"/>
                <a:cs typeface="Palatino Linotype"/>
              </a:rPr>
              <a:t>The </a:t>
            </a:r>
            <a:r>
              <a:rPr lang="en-GB" sz="1200" spc="-5" dirty="0">
                <a:solidFill>
                  <a:srgbClr val="22373A"/>
                </a:solidFill>
                <a:latin typeface="Palatino Linotype"/>
                <a:cs typeface="Palatino Linotype"/>
              </a:rPr>
              <a:t>Internet </a:t>
            </a:r>
            <a:r>
              <a:rPr lang="en-GB" sz="1200" spc="-45" dirty="0">
                <a:solidFill>
                  <a:srgbClr val="22373A"/>
                </a:solidFill>
                <a:latin typeface="Palatino Linotype"/>
                <a:cs typeface="Palatino Linotype"/>
              </a:rPr>
              <a:t>of </a:t>
            </a:r>
            <a:r>
              <a:rPr lang="en-GB" sz="1200" spc="-15" dirty="0">
                <a:solidFill>
                  <a:srgbClr val="22373A"/>
                </a:solidFill>
                <a:latin typeface="Palatino Linotype"/>
                <a:cs typeface="Palatino Linotype"/>
              </a:rPr>
              <a:t>Things </a:t>
            </a:r>
            <a:r>
              <a:rPr lang="en-GB" sz="1200" spc="-30" dirty="0">
                <a:solidFill>
                  <a:srgbClr val="22373A"/>
                </a:solidFill>
                <a:latin typeface="Palatino Linotype"/>
                <a:cs typeface="Palatino Linotype"/>
              </a:rPr>
              <a:t>represents </a:t>
            </a:r>
            <a:r>
              <a:rPr lang="en-GB" sz="1200" spc="-5" dirty="0">
                <a:solidFill>
                  <a:srgbClr val="22373A"/>
                </a:solidFill>
                <a:latin typeface="Palatino Linotype"/>
                <a:cs typeface="Palatino Linotype"/>
              </a:rPr>
              <a:t>a </a:t>
            </a:r>
            <a:r>
              <a:rPr lang="en-GB" sz="1200" spc="-35" dirty="0">
                <a:solidFill>
                  <a:srgbClr val="22373A"/>
                </a:solidFill>
                <a:latin typeface="Palatino Linotype"/>
                <a:cs typeface="Palatino Linotype"/>
              </a:rPr>
              <a:t>vision </a:t>
            </a:r>
            <a:r>
              <a:rPr lang="en-GB" sz="1200" spc="-30" dirty="0">
                <a:solidFill>
                  <a:srgbClr val="22373A"/>
                </a:solidFill>
                <a:latin typeface="Palatino Linotype"/>
                <a:cs typeface="Palatino Linotype"/>
              </a:rPr>
              <a:t>in </a:t>
            </a:r>
            <a:r>
              <a:rPr lang="en-GB" sz="1200" spc="-50" dirty="0">
                <a:solidFill>
                  <a:srgbClr val="22373A"/>
                </a:solidFill>
                <a:latin typeface="Palatino Linotype"/>
                <a:cs typeface="Palatino Linotype"/>
              </a:rPr>
              <a:t>which </a:t>
            </a:r>
            <a:r>
              <a:rPr lang="en-GB" sz="1200" spc="-5" dirty="0">
                <a:solidFill>
                  <a:srgbClr val="22373A"/>
                </a:solidFill>
                <a:latin typeface="Palatino Linotype"/>
                <a:cs typeface="Palatino Linotype"/>
              </a:rPr>
              <a:t>the Internet </a:t>
            </a:r>
            <a:r>
              <a:rPr lang="en-GB" sz="1200" spc="-25" dirty="0">
                <a:solidFill>
                  <a:srgbClr val="22373A"/>
                </a:solidFill>
                <a:latin typeface="Palatino Linotype"/>
                <a:cs typeface="Palatino Linotype"/>
              </a:rPr>
              <a:t>extends </a:t>
            </a:r>
            <a:r>
              <a:rPr lang="en-GB" sz="1200" spc="-20" dirty="0">
                <a:solidFill>
                  <a:srgbClr val="22373A"/>
                </a:solidFill>
                <a:latin typeface="Palatino Linotype"/>
                <a:cs typeface="Palatino Linotype"/>
              </a:rPr>
              <a:t>into </a:t>
            </a:r>
            <a:r>
              <a:rPr lang="en-GB" sz="1200" spc="-5" dirty="0">
                <a:solidFill>
                  <a:srgbClr val="22373A"/>
                </a:solidFill>
                <a:latin typeface="Palatino Linotype"/>
                <a:cs typeface="Palatino Linotype"/>
              </a:rPr>
              <a:t>the </a:t>
            </a:r>
            <a:r>
              <a:rPr lang="en-GB" sz="1200" spc="-20" dirty="0">
                <a:solidFill>
                  <a:srgbClr val="22373A"/>
                </a:solidFill>
                <a:latin typeface="Palatino Linotype"/>
                <a:cs typeface="Palatino Linotype"/>
              </a:rPr>
              <a:t>real </a:t>
            </a:r>
            <a:r>
              <a:rPr lang="en-GB" sz="1200" spc="-65" dirty="0">
                <a:solidFill>
                  <a:srgbClr val="22373A"/>
                </a:solidFill>
                <a:latin typeface="Palatino Linotype"/>
                <a:cs typeface="Palatino Linotype"/>
              </a:rPr>
              <a:t>world </a:t>
            </a:r>
            <a:r>
              <a:rPr lang="en-GB" sz="1200" spc="-35" dirty="0">
                <a:solidFill>
                  <a:srgbClr val="22373A"/>
                </a:solidFill>
                <a:latin typeface="Palatino Linotype"/>
                <a:cs typeface="Palatino Linotype"/>
              </a:rPr>
              <a:t>embracing </a:t>
            </a:r>
            <a:r>
              <a:rPr lang="en-GB" sz="1200" spc="-45" dirty="0">
                <a:solidFill>
                  <a:srgbClr val="22373A"/>
                </a:solidFill>
                <a:latin typeface="Palatino Linotype"/>
                <a:cs typeface="Palatino Linotype"/>
              </a:rPr>
              <a:t>everyday </a:t>
            </a:r>
            <a:r>
              <a:rPr lang="en-GB" sz="1200" spc="5" dirty="0">
                <a:solidFill>
                  <a:srgbClr val="22373A"/>
                </a:solidFill>
                <a:latin typeface="Palatino Linotype"/>
                <a:cs typeface="Palatino Linotype"/>
              </a:rPr>
              <a:t>objects. </a:t>
            </a:r>
            <a:r>
              <a:rPr lang="en-GB" sz="1200" spc="-15" dirty="0">
                <a:solidFill>
                  <a:srgbClr val="22373A"/>
                </a:solidFill>
                <a:latin typeface="Palatino Linotype"/>
                <a:cs typeface="Palatino Linotype"/>
              </a:rPr>
              <a:t>Physical </a:t>
            </a:r>
            <a:r>
              <a:rPr lang="en-GB" sz="1200" spc="-20" dirty="0">
                <a:solidFill>
                  <a:srgbClr val="22373A"/>
                </a:solidFill>
                <a:latin typeface="Palatino Linotype"/>
                <a:cs typeface="Palatino Linotype"/>
              </a:rPr>
              <a:t>items are </a:t>
            </a:r>
            <a:r>
              <a:rPr lang="en-GB" sz="1200" spc="-45" dirty="0">
                <a:solidFill>
                  <a:srgbClr val="22373A"/>
                </a:solidFill>
                <a:latin typeface="Palatino Linotype"/>
                <a:cs typeface="Palatino Linotype"/>
              </a:rPr>
              <a:t>no </a:t>
            </a:r>
            <a:r>
              <a:rPr lang="en-GB" sz="1200" spc="-40" dirty="0">
                <a:solidFill>
                  <a:srgbClr val="22373A"/>
                </a:solidFill>
                <a:latin typeface="Palatino Linotype"/>
                <a:cs typeface="Palatino Linotype"/>
              </a:rPr>
              <a:t>longer </a:t>
            </a:r>
            <a:r>
              <a:rPr lang="en-GB" sz="1200" spc="-30" dirty="0">
                <a:solidFill>
                  <a:srgbClr val="22373A"/>
                </a:solidFill>
                <a:latin typeface="Palatino Linotype"/>
                <a:cs typeface="Palatino Linotype"/>
              </a:rPr>
              <a:t>disconnected </a:t>
            </a:r>
            <a:r>
              <a:rPr lang="en-GB" sz="1200" spc="-40" dirty="0">
                <a:solidFill>
                  <a:srgbClr val="22373A"/>
                </a:solidFill>
                <a:latin typeface="Palatino Linotype"/>
                <a:cs typeface="Palatino Linotype"/>
              </a:rPr>
              <a:t>from </a:t>
            </a:r>
            <a:r>
              <a:rPr lang="en-GB" sz="1200" spc="-5" dirty="0">
                <a:solidFill>
                  <a:srgbClr val="22373A"/>
                </a:solidFill>
                <a:latin typeface="Palatino Linotype"/>
                <a:cs typeface="Palatino Linotype"/>
              </a:rPr>
              <a:t>the </a:t>
            </a:r>
            <a:r>
              <a:rPr lang="en-GB" sz="1200" spc="-15" dirty="0">
                <a:solidFill>
                  <a:srgbClr val="22373A"/>
                </a:solidFill>
                <a:latin typeface="Palatino Linotype"/>
                <a:cs typeface="Palatino Linotype"/>
              </a:rPr>
              <a:t>virtual </a:t>
            </a:r>
            <a:r>
              <a:rPr lang="en-GB" sz="1200" spc="-50" dirty="0">
                <a:solidFill>
                  <a:srgbClr val="22373A"/>
                </a:solidFill>
                <a:latin typeface="Palatino Linotype"/>
                <a:cs typeface="Palatino Linotype"/>
              </a:rPr>
              <a:t>world,</a:t>
            </a:r>
            <a:r>
              <a:rPr lang="en-GB" sz="1200" spc="175" dirty="0">
                <a:solidFill>
                  <a:srgbClr val="22373A"/>
                </a:solidFill>
                <a:latin typeface="Palatino Linotype"/>
                <a:cs typeface="Palatino Linotype"/>
              </a:rPr>
              <a:t> </a:t>
            </a:r>
            <a:r>
              <a:rPr lang="en-GB" sz="1200" dirty="0">
                <a:solidFill>
                  <a:srgbClr val="22373A"/>
                </a:solidFill>
                <a:latin typeface="Palatino Linotype"/>
                <a:cs typeface="Palatino Linotype"/>
              </a:rPr>
              <a:t>but </a:t>
            </a:r>
            <a:r>
              <a:rPr lang="en-GB" sz="1200" spc="-15" dirty="0">
                <a:solidFill>
                  <a:srgbClr val="22373A"/>
                </a:solidFill>
                <a:latin typeface="Palatino Linotype"/>
                <a:cs typeface="Palatino Linotype"/>
              </a:rPr>
              <a:t>can </a:t>
            </a:r>
            <a:r>
              <a:rPr lang="en-GB" sz="1200" spc="-10" dirty="0">
                <a:solidFill>
                  <a:srgbClr val="22373A"/>
                </a:solidFill>
                <a:latin typeface="Palatino Linotype"/>
                <a:cs typeface="Palatino Linotype"/>
              </a:rPr>
              <a:t>be </a:t>
            </a:r>
            <a:r>
              <a:rPr lang="en-GB" sz="1200" spc="-30" dirty="0">
                <a:solidFill>
                  <a:srgbClr val="22373A"/>
                </a:solidFill>
                <a:latin typeface="Palatino Linotype"/>
                <a:cs typeface="Palatino Linotype"/>
              </a:rPr>
              <a:t>controlled </a:t>
            </a:r>
            <a:r>
              <a:rPr lang="en-GB" sz="1200" spc="-25" dirty="0">
                <a:solidFill>
                  <a:srgbClr val="22373A"/>
                </a:solidFill>
                <a:latin typeface="Palatino Linotype"/>
                <a:cs typeface="Palatino Linotype"/>
              </a:rPr>
              <a:t>remotely </a:t>
            </a:r>
            <a:r>
              <a:rPr lang="en-GB" sz="1200" spc="-35" dirty="0">
                <a:solidFill>
                  <a:srgbClr val="22373A"/>
                </a:solidFill>
                <a:latin typeface="Palatino Linotype"/>
                <a:cs typeface="Palatino Linotype"/>
              </a:rPr>
              <a:t>and </a:t>
            </a:r>
            <a:r>
              <a:rPr lang="en-GB" sz="1200" spc="-15" dirty="0">
                <a:solidFill>
                  <a:srgbClr val="22373A"/>
                </a:solidFill>
                <a:latin typeface="Palatino Linotype"/>
                <a:cs typeface="Palatino Linotype"/>
              </a:rPr>
              <a:t>can </a:t>
            </a:r>
            <a:r>
              <a:rPr lang="en-GB" sz="1200" spc="15" dirty="0">
                <a:solidFill>
                  <a:srgbClr val="22373A"/>
                </a:solidFill>
                <a:latin typeface="Palatino Linotype"/>
                <a:cs typeface="Palatino Linotype"/>
              </a:rPr>
              <a:t>act </a:t>
            </a:r>
            <a:r>
              <a:rPr lang="en-GB" sz="1200" spc="-25" dirty="0">
                <a:solidFill>
                  <a:srgbClr val="22373A"/>
                </a:solidFill>
                <a:latin typeface="Palatino Linotype"/>
                <a:cs typeface="Palatino Linotype"/>
              </a:rPr>
              <a:t>as </a:t>
            </a:r>
            <a:r>
              <a:rPr lang="en-GB" sz="1200" spc="-30" dirty="0">
                <a:solidFill>
                  <a:srgbClr val="22373A"/>
                </a:solidFill>
                <a:latin typeface="Palatino Linotype"/>
                <a:cs typeface="Palatino Linotype"/>
              </a:rPr>
              <a:t>physical </a:t>
            </a:r>
            <a:r>
              <a:rPr lang="en-GB" sz="1200" spc="-25" dirty="0">
                <a:solidFill>
                  <a:srgbClr val="22373A"/>
                </a:solidFill>
                <a:latin typeface="Palatino Linotype"/>
                <a:cs typeface="Palatino Linotype"/>
              </a:rPr>
              <a:t>access points </a:t>
            </a:r>
            <a:r>
              <a:rPr lang="en-GB" sz="1200" spc="5" dirty="0">
                <a:solidFill>
                  <a:srgbClr val="22373A"/>
                </a:solidFill>
                <a:latin typeface="Palatino Linotype"/>
                <a:cs typeface="Palatino Linotype"/>
              </a:rPr>
              <a:t>to </a:t>
            </a:r>
            <a:r>
              <a:rPr lang="en-GB" sz="1200" spc="-5" dirty="0">
                <a:solidFill>
                  <a:srgbClr val="22373A"/>
                </a:solidFill>
                <a:latin typeface="Palatino Linotype"/>
                <a:cs typeface="Palatino Linotype"/>
              </a:rPr>
              <a:t>Internet </a:t>
            </a:r>
            <a:r>
              <a:rPr lang="en-GB" sz="1200" spc="-25" dirty="0">
                <a:solidFill>
                  <a:srgbClr val="22373A"/>
                </a:solidFill>
                <a:latin typeface="Palatino Linotype"/>
                <a:cs typeface="Palatino Linotype"/>
              </a:rPr>
              <a:t>services. </a:t>
            </a:r>
            <a:r>
              <a:rPr lang="en-GB" sz="1200" spc="-40" dirty="0">
                <a:solidFill>
                  <a:srgbClr val="22373A"/>
                </a:solidFill>
                <a:latin typeface="Palatino Linotype"/>
                <a:cs typeface="Palatino Linotype"/>
              </a:rPr>
              <a:t>An </a:t>
            </a:r>
            <a:r>
              <a:rPr lang="en-GB" sz="1200" spc="-260" dirty="0">
                <a:solidFill>
                  <a:srgbClr val="22373A"/>
                </a:solidFill>
                <a:latin typeface="Palatino Linotype"/>
                <a:cs typeface="Palatino Linotype"/>
              </a:rPr>
              <a:t> </a:t>
            </a:r>
            <a:r>
              <a:rPr lang="en-GB" sz="1200" spc="-5" dirty="0">
                <a:solidFill>
                  <a:srgbClr val="22373A"/>
                </a:solidFill>
                <a:latin typeface="Palatino Linotype"/>
                <a:cs typeface="Palatino Linotype"/>
              </a:rPr>
              <a:t>Internet</a:t>
            </a:r>
            <a:r>
              <a:rPr lang="en-GB" sz="1200" spc="85" dirty="0">
                <a:solidFill>
                  <a:srgbClr val="22373A"/>
                </a:solidFill>
                <a:latin typeface="Palatino Linotype"/>
                <a:cs typeface="Palatino Linotype"/>
              </a:rPr>
              <a:t> </a:t>
            </a:r>
            <a:r>
              <a:rPr lang="en-GB" sz="1200" spc="-45" dirty="0">
                <a:solidFill>
                  <a:srgbClr val="22373A"/>
                </a:solidFill>
                <a:latin typeface="Palatino Linotype"/>
                <a:cs typeface="Palatino Linotype"/>
              </a:rPr>
              <a:t>of</a:t>
            </a:r>
            <a:r>
              <a:rPr lang="en-GB" sz="1200" spc="85" dirty="0">
                <a:solidFill>
                  <a:srgbClr val="22373A"/>
                </a:solidFill>
                <a:latin typeface="Palatino Linotype"/>
                <a:cs typeface="Palatino Linotype"/>
              </a:rPr>
              <a:t> </a:t>
            </a:r>
            <a:r>
              <a:rPr lang="en-GB" sz="1200" spc="-15" dirty="0">
                <a:solidFill>
                  <a:srgbClr val="22373A"/>
                </a:solidFill>
                <a:latin typeface="Palatino Linotype"/>
                <a:cs typeface="Palatino Linotype"/>
              </a:rPr>
              <a:t>Things</a:t>
            </a:r>
            <a:r>
              <a:rPr lang="en-GB" sz="1200" spc="90" dirty="0">
                <a:solidFill>
                  <a:srgbClr val="22373A"/>
                </a:solidFill>
                <a:latin typeface="Palatino Linotype"/>
                <a:cs typeface="Palatino Linotype"/>
              </a:rPr>
              <a:t> </a:t>
            </a:r>
            <a:r>
              <a:rPr lang="en-GB" sz="1200" spc="-45" dirty="0">
                <a:solidFill>
                  <a:srgbClr val="22373A"/>
                </a:solidFill>
                <a:latin typeface="Palatino Linotype"/>
                <a:cs typeface="Palatino Linotype"/>
              </a:rPr>
              <a:t>makes</a:t>
            </a:r>
            <a:r>
              <a:rPr lang="en-GB" sz="1200" spc="85" dirty="0">
                <a:solidFill>
                  <a:srgbClr val="22373A"/>
                </a:solidFill>
                <a:latin typeface="Palatino Linotype"/>
                <a:cs typeface="Palatino Linotype"/>
              </a:rPr>
              <a:t> </a:t>
            </a:r>
            <a:r>
              <a:rPr lang="en-GB" sz="1200" spc="-35" dirty="0">
                <a:solidFill>
                  <a:srgbClr val="22373A"/>
                </a:solidFill>
                <a:latin typeface="Palatino Linotype"/>
                <a:cs typeface="Palatino Linotype"/>
              </a:rPr>
              <a:t>computing</a:t>
            </a:r>
            <a:r>
              <a:rPr lang="en-GB" sz="1200" spc="85" dirty="0">
                <a:solidFill>
                  <a:srgbClr val="22373A"/>
                </a:solidFill>
                <a:latin typeface="Palatino Linotype"/>
                <a:cs typeface="Palatino Linotype"/>
              </a:rPr>
              <a:t> </a:t>
            </a:r>
            <a:r>
              <a:rPr lang="en-GB" sz="1200" spc="-15" dirty="0">
                <a:solidFill>
                  <a:srgbClr val="22373A"/>
                </a:solidFill>
                <a:latin typeface="Palatino Linotype"/>
                <a:cs typeface="Palatino Linotype"/>
              </a:rPr>
              <a:t>truly</a:t>
            </a:r>
            <a:r>
              <a:rPr lang="en-GB" sz="1200" spc="90" dirty="0">
                <a:solidFill>
                  <a:srgbClr val="22373A"/>
                </a:solidFill>
                <a:latin typeface="Palatino Linotype"/>
                <a:cs typeface="Palatino Linotype"/>
              </a:rPr>
              <a:t> </a:t>
            </a:r>
            <a:r>
              <a:rPr lang="en-GB" sz="1200" spc="-25" dirty="0">
                <a:solidFill>
                  <a:srgbClr val="22373A"/>
                </a:solidFill>
                <a:latin typeface="Palatino Linotype"/>
                <a:cs typeface="Palatino Linotype"/>
              </a:rPr>
              <a:t>ubiquitous.”</a:t>
            </a:r>
          </a:p>
          <a:p>
            <a:endParaRPr lang="en-GB" sz="1200" spc="-25" dirty="0">
              <a:solidFill>
                <a:srgbClr val="22373A"/>
              </a:solidFill>
              <a:latin typeface="Palatino Linotype"/>
            </a:endParaRPr>
          </a:p>
          <a:p>
            <a:r>
              <a:rPr lang="en-GB" sz="1200" spc="-25" dirty="0">
                <a:solidFill>
                  <a:srgbClr val="22373A"/>
                </a:solidFill>
                <a:latin typeface="Palatino Linotype"/>
              </a:rPr>
              <a:t>So that one seems kind of ok, if a bit long.</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10</a:t>
            </a:fld>
            <a:endParaRPr lang="en-GB"/>
          </a:p>
        </p:txBody>
      </p:sp>
    </p:spTree>
    <p:extLst>
      <p:ext uri="{BB962C8B-B14F-4D97-AF65-F5344CB8AC3E}">
        <p14:creationId xmlns:p14="http://schemas.microsoft.com/office/powerpoint/2010/main" val="1720146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there’s one final one from Giusto et al. 2010, where they say: “</a:t>
            </a:r>
            <a:r>
              <a:rPr lang="en-GB" sz="1200" spc="10" dirty="0">
                <a:solidFill>
                  <a:srgbClr val="22373A"/>
                </a:solidFill>
                <a:latin typeface="Palatino Linotype"/>
                <a:cs typeface="Palatino Linotype"/>
              </a:rPr>
              <a:t>The </a:t>
            </a:r>
            <a:r>
              <a:rPr lang="en-GB" sz="1200" spc="-35" dirty="0">
                <a:solidFill>
                  <a:srgbClr val="22373A"/>
                </a:solidFill>
                <a:latin typeface="Palatino Linotype"/>
                <a:cs typeface="Palatino Linotype"/>
              </a:rPr>
              <a:t>expression </a:t>
            </a:r>
            <a:r>
              <a:rPr lang="en-GB" sz="1200" spc="-5" dirty="0">
                <a:solidFill>
                  <a:srgbClr val="22373A"/>
                </a:solidFill>
                <a:latin typeface="Palatino Linotype"/>
                <a:cs typeface="Palatino Linotype"/>
              </a:rPr>
              <a:t>Internet </a:t>
            </a:r>
            <a:r>
              <a:rPr lang="en-GB" sz="1200" spc="-45" dirty="0">
                <a:solidFill>
                  <a:srgbClr val="22373A"/>
                </a:solidFill>
                <a:latin typeface="Palatino Linotype"/>
                <a:cs typeface="Palatino Linotype"/>
              </a:rPr>
              <a:t>of </a:t>
            </a:r>
            <a:r>
              <a:rPr lang="en-GB" sz="1200" spc="-15" dirty="0">
                <a:solidFill>
                  <a:srgbClr val="22373A"/>
                </a:solidFill>
                <a:latin typeface="Palatino Linotype"/>
                <a:cs typeface="Palatino Linotype"/>
              </a:rPr>
              <a:t>Things </a:t>
            </a:r>
            <a:r>
              <a:rPr lang="en-GB" sz="1200" spc="-30" dirty="0">
                <a:solidFill>
                  <a:srgbClr val="22373A"/>
                </a:solidFill>
                <a:latin typeface="Palatino Linotype"/>
                <a:cs typeface="Palatino Linotype"/>
              </a:rPr>
              <a:t>is </a:t>
            </a:r>
            <a:r>
              <a:rPr lang="en-GB" sz="1200" spc="-55" dirty="0">
                <a:solidFill>
                  <a:srgbClr val="22373A"/>
                </a:solidFill>
                <a:latin typeface="Palatino Linotype"/>
                <a:cs typeface="Palatino Linotype"/>
              </a:rPr>
              <a:t>wider </a:t>
            </a:r>
            <a:r>
              <a:rPr lang="en-GB" sz="1200" spc="-5" dirty="0">
                <a:solidFill>
                  <a:srgbClr val="22373A"/>
                </a:solidFill>
                <a:latin typeface="Palatino Linotype"/>
                <a:cs typeface="Palatino Linotype"/>
              </a:rPr>
              <a:t>than a </a:t>
            </a:r>
            <a:r>
              <a:rPr lang="en-GB" sz="1200" spc="-40" dirty="0">
                <a:solidFill>
                  <a:srgbClr val="22373A"/>
                </a:solidFill>
                <a:latin typeface="Palatino Linotype"/>
                <a:cs typeface="Palatino Linotype"/>
              </a:rPr>
              <a:t>single</a:t>
            </a:r>
            <a:r>
              <a:rPr lang="en-GB" sz="1200" spc="-35" dirty="0">
                <a:solidFill>
                  <a:srgbClr val="22373A"/>
                </a:solidFill>
                <a:latin typeface="Palatino Linotype"/>
                <a:cs typeface="Palatino Linotype"/>
              </a:rPr>
              <a:t> </a:t>
            </a:r>
            <a:r>
              <a:rPr lang="en-GB" sz="1200" spc="-20" dirty="0">
                <a:solidFill>
                  <a:srgbClr val="22373A"/>
                </a:solidFill>
                <a:latin typeface="Palatino Linotype"/>
                <a:cs typeface="Palatino Linotype"/>
              </a:rPr>
              <a:t>concept </a:t>
            </a:r>
            <a:r>
              <a:rPr lang="en-GB" sz="1200" spc="-35" dirty="0">
                <a:solidFill>
                  <a:srgbClr val="22373A"/>
                </a:solidFill>
                <a:latin typeface="Palatino Linotype"/>
                <a:cs typeface="Palatino Linotype"/>
              </a:rPr>
              <a:t>or technology.</a:t>
            </a:r>
            <a:r>
              <a:rPr lang="en-GB" sz="1200" spc="-30" dirty="0">
                <a:solidFill>
                  <a:srgbClr val="22373A"/>
                </a:solidFill>
                <a:latin typeface="Palatino Linotype"/>
                <a:cs typeface="Palatino Linotype"/>
              </a:rPr>
              <a:t> </a:t>
            </a:r>
            <a:r>
              <a:rPr lang="en-GB" sz="1200" spc="40" dirty="0">
                <a:solidFill>
                  <a:srgbClr val="22373A"/>
                </a:solidFill>
                <a:latin typeface="Palatino Linotype"/>
                <a:cs typeface="Palatino Linotype"/>
              </a:rPr>
              <a:t>It </a:t>
            </a:r>
            <a:r>
              <a:rPr lang="en-GB" sz="1200" spc="-30" dirty="0">
                <a:solidFill>
                  <a:srgbClr val="22373A"/>
                </a:solidFill>
                <a:latin typeface="Palatino Linotype"/>
                <a:cs typeface="Palatino Linotype"/>
              </a:rPr>
              <a:t>is </a:t>
            </a:r>
            <a:r>
              <a:rPr lang="en-GB" sz="1200" spc="-5" dirty="0">
                <a:solidFill>
                  <a:srgbClr val="22373A"/>
                </a:solidFill>
                <a:latin typeface="Palatino Linotype"/>
                <a:cs typeface="Palatino Linotype"/>
              </a:rPr>
              <a:t>rather a </a:t>
            </a:r>
            <a:r>
              <a:rPr lang="en-GB" sz="1200" spc="-70" dirty="0">
                <a:solidFill>
                  <a:srgbClr val="22373A"/>
                </a:solidFill>
                <a:latin typeface="Palatino Linotype"/>
                <a:cs typeface="Palatino Linotype"/>
              </a:rPr>
              <a:t>new </a:t>
            </a:r>
            <a:r>
              <a:rPr lang="en-GB" sz="1200" spc="-40" dirty="0">
                <a:solidFill>
                  <a:srgbClr val="22373A"/>
                </a:solidFill>
                <a:latin typeface="Palatino Linotype"/>
                <a:cs typeface="Palatino Linotype"/>
              </a:rPr>
              <a:t>paradigm </a:t>
            </a:r>
            <a:r>
              <a:rPr lang="en-GB" sz="1200" spc="20" dirty="0">
                <a:solidFill>
                  <a:srgbClr val="22373A"/>
                </a:solidFill>
                <a:latin typeface="Palatino Linotype"/>
                <a:cs typeface="Palatino Linotype"/>
              </a:rPr>
              <a:t>that </a:t>
            </a:r>
            <a:r>
              <a:rPr lang="en-GB" sz="1200" spc="-50" dirty="0">
                <a:solidFill>
                  <a:srgbClr val="22373A"/>
                </a:solidFill>
                <a:latin typeface="Palatino Linotype"/>
                <a:cs typeface="Palatino Linotype"/>
              </a:rPr>
              <a:t>involves </a:t>
            </a:r>
            <a:r>
              <a:rPr lang="en-GB" sz="1200" spc="-5" dirty="0">
                <a:solidFill>
                  <a:srgbClr val="22373A"/>
                </a:solidFill>
                <a:latin typeface="Palatino Linotype"/>
                <a:cs typeface="Palatino Linotype"/>
              </a:rPr>
              <a:t>a </a:t>
            </a:r>
            <a:r>
              <a:rPr lang="en-GB" sz="1200" spc="-65" dirty="0">
                <a:solidFill>
                  <a:srgbClr val="22373A"/>
                </a:solidFill>
                <a:latin typeface="Palatino Linotype"/>
                <a:cs typeface="Palatino Linotype"/>
              </a:rPr>
              <a:t>wide </a:t>
            </a:r>
            <a:r>
              <a:rPr lang="en-GB" sz="1200" spc="-5" dirty="0">
                <a:solidFill>
                  <a:srgbClr val="22373A"/>
                </a:solidFill>
                <a:latin typeface="Palatino Linotype"/>
                <a:cs typeface="Palatino Linotype"/>
              </a:rPr>
              <a:t>set </a:t>
            </a:r>
            <a:r>
              <a:rPr lang="en-GB" sz="1200" spc="-45" dirty="0">
                <a:solidFill>
                  <a:srgbClr val="22373A"/>
                </a:solidFill>
                <a:latin typeface="Palatino Linotype"/>
                <a:cs typeface="Palatino Linotype"/>
              </a:rPr>
              <a:t>of </a:t>
            </a:r>
            <a:r>
              <a:rPr lang="en-GB" sz="1200" spc="-30" dirty="0">
                <a:solidFill>
                  <a:srgbClr val="22373A"/>
                </a:solidFill>
                <a:latin typeface="Palatino Linotype"/>
                <a:cs typeface="Palatino Linotype"/>
              </a:rPr>
              <a:t>technologies, </a:t>
            </a:r>
            <a:r>
              <a:rPr lang="en-GB" sz="1200" spc="-20" dirty="0">
                <a:solidFill>
                  <a:srgbClr val="22373A"/>
                </a:solidFill>
                <a:latin typeface="Palatino Linotype"/>
                <a:cs typeface="Palatino Linotype"/>
              </a:rPr>
              <a:t>applications </a:t>
            </a:r>
            <a:r>
              <a:rPr lang="en-GB" sz="1200" spc="-35" dirty="0">
                <a:solidFill>
                  <a:srgbClr val="22373A"/>
                </a:solidFill>
                <a:latin typeface="Palatino Linotype"/>
                <a:cs typeface="Palatino Linotype"/>
              </a:rPr>
              <a:t>and </a:t>
            </a:r>
            <a:r>
              <a:rPr lang="en-GB" sz="1200" spc="-25" dirty="0">
                <a:solidFill>
                  <a:srgbClr val="22373A"/>
                </a:solidFill>
                <a:latin typeface="Palatino Linotype"/>
                <a:cs typeface="Palatino Linotype"/>
              </a:rPr>
              <a:t>vi</a:t>
            </a:r>
            <a:r>
              <a:rPr lang="en-GB" sz="1200" spc="-30" dirty="0">
                <a:solidFill>
                  <a:srgbClr val="22373A"/>
                </a:solidFill>
                <a:latin typeface="Palatino Linotype"/>
                <a:cs typeface="Palatino Linotype"/>
              </a:rPr>
              <a:t>sions.”</a:t>
            </a:r>
          </a:p>
          <a:p>
            <a:endParaRPr lang="en-GB" sz="1200" spc="-30" dirty="0">
              <a:solidFill>
                <a:srgbClr val="22373A"/>
              </a:solidFill>
              <a:latin typeface="Palatino Linotype"/>
            </a:endParaRPr>
          </a:p>
          <a:p>
            <a:r>
              <a:rPr lang="en-GB" sz="1200" spc="-30" dirty="0">
                <a:solidFill>
                  <a:srgbClr val="22373A"/>
                </a:solidFill>
                <a:latin typeface="Palatino Linotype"/>
              </a:rPr>
              <a:t>So to be honest, I’m not too convinced by this one, because it seems to try to dodge the question by being vague and overly general, but maybe you can make your own mind up!</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11</a:t>
            </a:fld>
            <a:endParaRPr lang="en-GB"/>
          </a:p>
        </p:txBody>
      </p:sp>
    </p:spTree>
    <p:extLst>
      <p:ext uri="{BB962C8B-B14F-4D97-AF65-F5344CB8AC3E}">
        <p14:creationId xmlns:p14="http://schemas.microsoft.com/office/powerpoint/2010/main" val="123632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any case, definitions aside, it seems it’s at least possible to draw a diagram of what IoT is, and which other areas it touches upon, and you can see that in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12</a:t>
            </a:fld>
            <a:endParaRPr lang="en-GB"/>
          </a:p>
        </p:txBody>
      </p:sp>
    </p:spTree>
    <p:extLst>
      <p:ext uri="{BB962C8B-B14F-4D97-AF65-F5344CB8AC3E}">
        <p14:creationId xmlns:p14="http://schemas.microsoft.com/office/powerpoint/2010/main" val="3231559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our purposes in this course, what we’re really going to be talking about are the following things, all under the general heading of IoT.</a:t>
            </a:r>
          </a:p>
          <a:p>
            <a:endParaRPr lang="en-GB" dirty="0"/>
          </a:p>
          <a:p>
            <a:r>
              <a:rPr lang="en-GB" dirty="0"/>
              <a:t>So essentially, we’re going to be looking at various aspects of perception and sensing, computation, communication, actuation, localization and integration.</a:t>
            </a:r>
          </a:p>
        </p:txBody>
      </p:sp>
      <p:sp>
        <p:nvSpPr>
          <p:cNvPr id="4" name="Slide Number Placeholder 3"/>
          <p:cNvSpPr>
            <a:spLocks noGrp="1"/>
          </p:cNvSpPr>
          <p:nvPr>
            <p:ph type="sldNum" sz="quarter" idx="5"/>
          </p:nvPr>
        </p:nvSpPr>
        <p:spPr/>
        <p:txBody>
          <a:bodyPr/>
          <a:lstStyle/>
          <a:p>
            <a:fld id="{8B5AA96A-8485-4F83-83CD-522EC59F39A7}" type="slidenum">
              <a:rPr lang="en-GB" smtClean="0"/>
              <a:t>13</a:t>
            </a:fld>
            <a:endParaRPr lang="en-GB"/>
          </a:p>
        </p:txBody>
      </p:sp>
    </p:spTree>
    <p:extLst>
      <p:ext uri="{BB962C8B-B14F-4D97-AF65-F5344CB8AC3E}">
        <p14:creationId xmlns:p14="http://schemas.microsoft.com/office/powerpoint/2010/main" val="400980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that’s all well and good, but the name IoT means Internet of </a:t>
            </a:r>
            <a:r>
              <a:rPr lang="en-GB" b="1" dirty="0"/>
              <a:t>Things</a:t>
            </a:r>
            <a:r>
              <a:rPr lang="en-GB" dirty="0"/>
              <a:t>, and despite all of our best efforts, we still haven’t really pinned down what a “thing” is in this context. So what do we mean by it?</a:t>
            </a:r>
          </a:p>
          <a:p>
            <a:endParaRPr lang="en-GB" dirty="0"/>
          </a:p>
          <a:p>
            <a:r>
              <a:rPr lang="en-GB" dirty="0"/>
              <a:t>Well, as the IETF puts it, “</a:t>
            </a:r>
            <a:r>
              <a:rPr lang="en-GB" sz="1200" spc="-10" dirty="0">
                <a:solidFill>
                  <a:srgbClr val="22373A"/>
                </a:solidFill>
                <a:latin typeface="Palatino Linotype"/>
                <a:cs typeface="Palatino Linotype"/>
              </a:rPr>
              <a:t>In </a:t>
            </a:r>
            <a:r>
              <a:rPr lang="en-GB" sz="1200" spc="-5" dirty="0">
                <a:solidFill>
                  <a:srgbClr val="22373A"/>
                </a:solidFill>
                <a:latin typeface="Palatino Linotype"/>
                <a:cs typeface="Palatino Linotype"/>
              </a:rPr>
              <a:t>the </a:t>
            </a:r>
            <a:r>
              <a:rPr lang="en-GB" sz="1200" spc="-35" dirty="0">
                <a:solidFill>
                  <a:srgbClr val="22373A"/>
                </a:solidFill>
                <a:latin typeface="Palatino Linotype"/>
                <a:cs typeface="Palatino Linotype"/>
              </a:rPr>
              <a:t>vision </a:t>
            </a:r>
            <a:r>
              <a:rPr lang="en-GB" sz="1200" spc="-45" dirty="0">
                <a:solidFill>
                  <a:srgbClr val="22373A"/>
                </a:solidFill>
                <a:latin typeface="Palatino Linotype"/>
                <a:cs typeface="Palatino Linotype"/>
              </a:rPr>
              <a:t>of </a:t>
            </a:r>
            <a:r>
              <a:rPr lang="en-GB" sz="1200" spc="25" dirty="0">
                <a:solidFill>
                  <a:srgbClr val="22373A"/>
                </a:solidFill>
                <a:latin typeface="Palatino Linotype"/>
                <a:cs typeface="Palatino Linotype"/>
              </a:rPr>
              <a:t>IoT, </a:t>
            </a:r>
            <a:r>
              <a:rPr lang="en-GB" sz="1200" spc="-25" dirty="0">
                <a:solidFill>
                  <a:srgbClr val="22373A"/>
                </a:solidFill>
                <a:latin typeface="Palatino Linotype"/>
                <a:cs typeface="Palatino Linotype"/>
              </a:rPr>
              <a:t>things </a:t>
            </a:r>
            <a:r>
              <a:rPr lang="en-GB" sz="1200" spc="-20" dirty="0">
                <a:solidFill>
                  <a:srgbClr val="22373A"/>
                </a:solidFill>
                <a:latin typeface="Palatino Linotype"/>
                <a:cs typeface="Palatino Linotype"/>
              </a:rPr>
              <a:t>are </a:t>
            </a:r>
            <a:r>
              <a:rPr lang="en-GB" sz="1200" spc="-45" dirty="0">
                <a:solidFill>
                  <a:srgbClr val="22373A"/>
                </a:solidFill>
                <a:latin typeface="Palatino Linotype"/>
                <a:cs typeface="Palatino Linotype"/>
              </a:rPr>
              <a:t>very various such </a:t>
            </a:r>
            <a:r>
              <a:rPr lang="en-GB" sz="1200" spc="-25" dirty="0">
                <a:solidFill>
                  <a:srgbClr val="22373A"/>
                </a:solidFill>
                <a:latin typeface="Palatino Linotype"/>
                <a:cs typeface="Palatino Linotype"/>
              </a:rPr>
              <a:t>as </a:t>
            </a:r>
            <a:r>
              <a:rPr lang="en-GB" sz="1200" spc="-35" dirty="0">
                <a:solidFill>
                  <a:srgbClr val="22373A"/>
                </a:solidFill>
                <a:latin typeface="Palatino Linotype"/>
                <a:cs typeface="Palatino Linotype"/>
              </a:rPr>
              <a:t>com</a:t>
            </a:r>
            <a:r>
              <a:rPr lang="en-GB" sz="1200" spc="-15" dirty="0">
                <a:solidFill>
                  <a:srgbClr val="22373A"/>
                </a:solidFill>
                <a:latin typeface="Palatino Linotype"/>
                <a:cs typeface="Palatino Linotype"/>
              </a:rPr>
              <a:t>puters,</a:t>
            </a:r>
            <a:r>
              <a:rPr lang="en-GB" sz="1200" spc="-10" dirty="0">
                <a:solidFill>
                  <a:srgbClr val="22373A"/>
                </a:solidFill>
                <a:latin typeface="Palatino Linotype"/>
                <a:cs typeface="Palatino Linotype"/>
              </a:rPr>
              <a:t> </a:t>
            </a:r>
            <a:r>
              <a:rPr lang="en-GB" sz="1200" spc="-30" dirty="0">
                <a:solidFill>
                  <a:srgbClr val="22373A"/>
                </a:solidFill>
                <a:latin typeface="Palatino Linotype"/>
                <a:cs typeface="Palatino Linotype"/>
              </a:rPr>
              <a:t>sensors,</a:t>
            </a:r>
            <a:r>
              <a:rPr lang="en-GB" sz="1200" spc="-25" dirty="0">
                <a:solidFill>
                  <a:srgbClr val="22373A"/>
                </a:solidFill>
                <a:latin typeface="Palatino Linotype"/>
                <a:cs typeface="Palatino Linotype"/>
              </a:rPr>
              <a:t> </a:t>
            </a:r>
            <a:r>
              <a:rPr lang="en-GB" sz="1200" spc="-30" dirty="0">
                <a:solidFill>
                  <a:srgbClr val="22373A"/>
                </a:solidFill>
                <a:latin typeface="Palatino Linotype"/>
                <a:cs typeface="Palatino Linotype"/>
              </a:rPr>
              <a:t>people,</a:t>
            </a:r>
            <a:r>
              <a:rPr lang="en-GB" sz="1200" spc="-25" dirty="0">
                <a:solidFill>
                  <a:srgbClr val="22373A"/>
                </a:solidFill>
                <a:latin typeface="Palatino Linotype"/>
                <a:cs typeface="Palatino Linotype"/>
              </a:rPr>
              <a:t> </a:t>
            </a:r>
            <a:r>
              <a:rPr lang="en-GB" sz="1200" spc="-5" dirty="0">
                <a:solidFill>
                  <a:srgbClr val="22373A"/>
                </a:solidFill>
                <a:latin typeface="Palatino Linotype"/>
                <a:cs typeface="Palatino Linotype"/>
              </a:rPr>
              <a:t>actuators,</a:t>
            </a:r>
            <a:r>
              <a:rPr lang="en-GB" sz="1200" dirty="0">
                <a:solidFill>
                  <a:srgbClr val="22373A"/>
                </a:solidFill>
                <a:latin typeface="Palatino Linotype"/>
                <a:cs typeface="Palatino Linotype"/>
              </a:rPr>
              <a:t> </a:t>
            </a:r>
            <a:r>
              <a:rPr lang="en-GB" sz="1200" spc="-20" dirty="0">
                <a:solidFill>
                  <a:srgbClr val="22373A"/>
                </a:solidFill>
                <a:latin typeface="Palatino Linotype"/>
                <a:cs typeface="Palatino Linotype"/>
              </a:rPr>
              <a:t>refrigerators,</a:t>
            </a:r>
            <a:r>
              <a:rPr lang="en-GB" sz="1200" spc="-15" dirty="0">
                <a:solidFill>
                  <a:srgbClr val="22373A"/>
                </a:solidFill>
                <a:latin typeface="Palatino Linotype"/>
                <a:cs typeface="Palatino Linotype"/>
              </a:rPr>
              <a:t> </a:t>
            </a:r>
            <a:r>
              <a:rPr lang="en-GB" sz="1200" spc="5" dirty="0">
                <a:solidFill>
                  <a:srgbClr val="22373A"/>
                </a:solidFill>
                <a:latin typeface="Palatino Linotype"/>
                <a:cs typeface="Palatino Linotype"/>
              </a:rPr>
              <a:t>TVs, </a:t>
            </a:r>
            <a:r>
              <a:rPr lang="en-GB" sz="1200" spc="10" dirty="0">
                <a:solidFill>
                  <a:srgbClr val="22373A"/>
                </a:solidFill>
                <a:latin typeface="Palatino Linotype"/>
                <a:cs typeface="Palatino Linotype"/>
              </a:rPr>
              <a:t> </a:t>
            </a:r>
            <a:r>
              <a:rPr lang="en-GB" sz="1200" spc="-30" dirty="0">
                <a:solidFill>
                  <a:srgbClr val="22373A"/>
                </a:solidFill>
                <a:latin typeface="Palatino Linotype"/>
                <a:cs typeface="Palatino Linotype"/>
              </a:rPr>
              <a:t>vehicles, </a:t>
            </a:r>
            <a:r>
              <a:rPr lang="en-GB" sz="1200" spc="-35" dirty="0">
                <a:solidFill>
                  <a:srgbClr val="22373A"/>
                </a:solidFill>
                <a:latin typeface="Palatino Linotype"/>
                <a:cs typeface="Palatino Linotype"/>
              </a:rPr>
              <a:t>mobile phones, </a:t>
            </a:r>
            <a:r>
              <a:rPr lang="en-GB" sz="1200" spc="-15" dirty="0">
                <a:solidFill>
                  <a:srgbClr val="22373A"/>
                </a:solidFill>
                <a:latin typeface="Palatino Linotype"/>
                <a:cs typeface="Palatino Linotype"/>
              </a:rPr>
              <a:t>clothes, </a:t>
            </a:r>
            <a:r>
              <a:rPr lang="en-GB" sz="1200" spc="-25" dirty="0">
                <a:solidFill>
                  <a:srgbClr val="22373A"/>
                </a:solidFill>
                <a:latin typeface="Palatino Linotype"/>
                <a:cs typeface="Palatino Linotype"/>
              </a:rPr>
              <a:t>food, </a:t>
            </a:r>
            <a:r>
              <a:rPr lang="en-GB" sz="1200" spc="-30" dirty="0">
                <a:solidFill>
                  <a:srgbClr val="22373A"/>
                </a:solidFill>
                <a:latin typeface="Palatino Linotype"/>
                <a:cs typeface="Palatino Linotype"/>
              </a:rPr>
              <a:t>medicines, </a:t>
            </a:r>
            <a:r>
              <a:rPr lang="en-GB" sz="1200" spc="-20" dirty="0">
                <a:solidFill>
                  <a:srgbClr val="22373A"/>
                </a:solidFill>
                <a:latin typeface="Palatino Linotype"/>
                <a:cs typeface="Palatino Linotype"/>
              </a:rPr>
              <a:t>books, </a:t>
            </a:r>
            <a:r>
              <a:rPr lang="en-GB" sz="1200" spc="-260" dirty="0">
                <a:solidFill>
                  <a:srgbClr val="22373A"/>
                </a:solidFill>
                <a:latin typeface="Palatino Linotype"/>
                <a:cs typeface="Palatino Linotype"/>
              </a:rPr>
              <a:t> </a:t>
            </a:r>
            <a:r>
              <a:rPr lang="en-GB" sz="1200" spc="10" dirty="0">
                <a:solidFill>
                  <a:srgbClr val="22373A"/>
                </a:solidFill>
                <a:latin typeface="Palatino Linotype"/>
                <a:cs typeface="Palatino Linotype"/>
              </a:rPr>
              <a:t>etc. </a:t>
            </a:r>
            <a:r>
              <a:rPr lang="en-GB" sz="1200" spc="-10" dirty="0">
                <a:solidFill>
                  <a:srgbClr val="22373A"/>
                </a:solidFill>
                <a:latin typeface="Palatino Linotype"/>
                <a:cs typeface="Palatino Linotype"/>
              </a:rPr>
              <a:t>These </a:t>
            </a:r>
            <a:r>
              <a:rPr lang="en-GB" sz="1200" spc="-25" dirty="0">
                <a:solidFill>
                  <a:srgbClr val="22373A"/>
                </a:solidFill>
                <a:latin typeface="Palatino Linotype"/>
                <a:cs typeface="Palatino Linotype"/>
              </a:rPr>
              <a:t>things </a:t>
            </a:r>
            <a:r>
              <a:rPr lang="en-GB" sz="1200" spc="-20" dirty="0">
                <a:solidFill>
                  <a:srgbClr val="22373A"/>
                </a:solidFill>
                <a:latin typeface="Palatino Linotype"/>
                <a:cs typeface="Palatino Linotype"/>
              </a:rPr>
              <a:t>are </a:t>
            </a:r>
            <a:r>
              <a:rPr lang="en-GB" sz="1200" spc="-35" dirty="0">
                <a:solidFill>
                  <a:srgbClr val="22373A"/>
                </a:solidFill>
                <a:latin typeface="Palatino Linotype"/>
                <a:cs typeface="Palatino Linotype"/>
              </a:rPr>
              <a:t>classified </a:t>
            </a:r>
            <a:r>
              <a:rPr lang="en-GB" sz="1200" spc="-25" dirty="0">
                <a:solidFill>
                  <a:srgbClr val="22373A"/>
                </a:solidFill>
                <a:latin typeface="Palatino Linotype"/>
                <a:cs typeface="Palatino Linotype"/>
              </a:rPr>
              <a:t>as </a:t>
            </a:r>
            <a:r>
              <a:rPr lang="en-GB" sz="1200" spc="-15" dirty="0">
                <a:solidFill>
                  <a:srgbClr val="22373A"/>
                </a:solidFill>
                <a:latin typeface="Palatino Linotype"/>
                <a:cs typeface="Palatino Linotype"/>
              </a:rPr>
              <a:t>three </a:t>
            </a:r>
            <a:r>
              <a:rPr lang="en-GB" sz="1200" spc="-25" dirty="0">
                <a:solidFill>
                  <a:srgbClr val="22373A"/>
                </a:solidFill>
                <a:latin typeface="Palatino Linotype"/>
                <a:cs typeface="Palatino Linotype"/>
              </a:rPr>
              <a:t>scopes:</a:t>
            </a:r>
            <a:r>
              <a:rPr lang="en-GB" sz="1200" spc="-20" dirty="0">
                <a:solidFill>
                  <a:srgbClr val="22373A"/>
                </a:solidFill>
                <a:latin typeface="Palatino Linotype"/>
                <a:cs typeface="Palatino Linotype"/>
              </a:rPr>
              <a:t> </a:t>
            </a:r>
            <a:r>
              <a:rPr lang="en-GB" sz="1200" spc="-30" dirty="0">
                <a:solidFill>
                  <a:srgbClr val="22373A"/>
                </a:solidFill>
                <a:latin typeface="Palatino Linotype"/>
                <a:cs typeface="Palatino Linotype"/>
              </a:rPr>
              <a:t>people, </a:t>
            </a:r>
            <a:r>
              <a:rPr lang="en-GB" sz="1200" spc="-25" dirty="0">
                <a:solidFill>
                  <a:srgbClr val="22373A"/>
                </a:solidFill>
                <a:latin typeface="Palatino Linotype"/>
                <a:cs typeface="Palatino Linotype"/>
              </a:rPr>
              <a:t> </a:t>
            </a:r>
            <a:r>
              <a:rPr lang="en-GB" sz="1200" spc="-35" dirty="0">
                <a:solidFill>
                  <a:srgbClr val="22373A"/>
                </a:solidFill>
                <a:latin typeface="Palatino Linotype"/>
                <a:cs typeface="Palatino Linotype"/>
              </a:rPr>
              <a:t>machine</a:t>
            </a:r>
            <a:r>
              <a:rPr lang="en-GB" sz="1200" spc="-30" dirty="0">
                <a:solidFill>
                  <a:srgbClr val="22373A"/>
                </a:solidFill>
                <a:latin typeface="Palatino Linotype"/>
                <a:cs typeface="Palatino Linotype"/>
              </a:rPr>
              <a:t> </a:t>
            </a:r>
            <a:r>
              <a:rPr lang="en-GB" sz="1200" spc="-10" dirty="0">
                <a:solidFill>
                  <a:srgbClr val="22373A"/>
                </a:solidFill>
                <a:latin typeface="Palatino Linotype"/>
                <a:cs typeface="Palatino Linotype"/>
              </a:rPr>
              <a:t>(for </a:t>
            </a:r>
            <a:r>
              <a:rPr lang="en-GB" sz="1200" spc="-25" dirty="0">
                <a:solidFill>
                  <a:srgbClr val="22373A"/>
                </a:solidFill>
                <a:latin typeface="Palatino Linotype"/>
                <a:cs typeface="Palatino Linotype"/>
              </a:rPr>
              <a:t>example,</a:t>
            </a:r>
            <a:r>
              <a:rPr lang="en-GB" sz="1200" spc="-20" dirty="0">
                <a:solidFill>
                  <a:srgbClr val="22373A"/>
                </a:solidFill>
                <a:latin typeface="Palatino Linotype"/>
                <a:cs typeface="Palatino Linotype"/>
              </a:rPr>
              <a:t> </a:t>
            </a:r>
            <a:r>
              <a:rPr lang="en-GB" sz="1200" spc="-30" dirty="0">
                <a:solidFill>
                  <a:srgbClr val="22373A"/>
                </a:solidFill>
                <a:latin typeface="Palatino Linotype"/>
                <a:cs typeface="Palatino Linotype"/>
              </a:rPr>
              <a:t>sensor,</a:t>
            </a:r>
            <a:r>
              <a:rPr lang="en-GB" sz="1200" spc="-25" dirty="0">
                <a:solidFill>
                  <a:srgbClr val="22373A"/>
                </a:solidFill>
                <a:latin typeface="Palatino Linotype"/>
                <a:cs typeface="Palatino Linotype"/>
              </a:rPr>
              <a:t> </a:t>
            </a:r>
            <a:r>
              <a:rPr lang="en-GB" sz="1200" dirty="0">
                <a:solidFill>
                  <a:srgbClr val="22373A"/>
                </a:solidFill>
                <a:latin typeface="Palatino Linotype"/>
                <a:cs typeface="Palatino Linotype"/>
              </a:rPr>
              <a:t>actuator, </a:t>
            </a:r>
            <a:r>
              <a:rPr lang="en-GB" sz="1200" spc="20" dirty="0">
                <a:solidFill>
                  <a:srgbClr val="22373A"/>
                </a:solidFill>
                <a:latin typeface="Palatino Linotype"/>
                <a:cs typeface="Palatino Linotype"/>
              </a:rPr>
              <a:t>etc.)</a:t>
            </a:r>
            <a:r>
              <a:rPr lang="en-GB" sz="1200" spc="25" dirty="0">
                <a:solidFill>
                  <a:srgbClr val="22373A"/>
                </a:solidFill>
                <a:latin typeface="Palatino Linotype"/>
                <a:cs typeface="Palatino Linotype"/>
              </a:rPr>
              <a:t> </a:t>
            </a:r>
            <a:r>
              <a:rPr lang="en-GB" sz="1200" spc="-35" dirty="0">
                <a:solidFill>
                  <a:srgbClr val="22373A"/>
                </a:solidFill>
                <a:latin typeface="Palatino Linotype"/>
                <a:cs typeface="Palatino Linotype"/>
              </a:rPr>
              <a:t>and</a:t>
            </a:r>
            <a:r>
              <a:rPr lang="en-GB" sz="1200" spc="-30" dirty="0">
                <a:solidFill>
                  <a:srgbClr val="22373A"/>
                </a:solidFill>
                <a:latin typeface="Palatino Linotype"/>
                <a:cs typeface="Palatino Linotype"/>
              </a:rPr>
              <a:t> </a:t>
            </a:r>
            <a:r>
              <a:rPr lang="en-GB" sz="1200" spc="-20" dirty="0">
                <a:solidFill>
                  <a:srgbClr val="22373A"/>
                </a:solidFill>
                <a:latin typeface="Palatino Linotype"/>
                <a:cs typeface="Palatino Linotype"/>
              </a:rPr>
              <a:t>in</a:t>
            </a:r>
            <a:r>
              <a:rPr lang="en-GB" sz="1200" spc="-25" dirty="0">
                <a:solidFill>
                  <a:srgbClr val="22373A"/>
                </a:solidFill>
                <a:latin typeface="Palatino Linotype"/>
                <a:cs typeface="Palatino Linotype"/>
              </a:rPr>
              <a:t>formation </a:t>
            </a:r>
            <a:r>
              <a:rPr lang="en-GB" sz="1200" spc="-10" dirty="0">
                <a:solidFill>
                  <a:srgbClr val="22373A"/>
                </a:solidFill>
                <a:latin typeface="Palatino Linotype"/>
                <a:cs typeface="Palatino Linotype"/>
              </a:rPr>
              <a:t>(for </a:t>
            </a:r>
            <a:r>
              <a:rPr lang="en-GB" sz="1200" spc="-25" dirty="0">
                <a:solidFill>
                  <a:srgbClr val="22373A"/>
                </a:solidFill>
                <a:latin typeface="Palatino Linotype"/>
                <a:cs typeface="Palatino Linotype"/>
              </a:rPr>
              <a:t>example, </a:t>
            </a:r>
            <a:r>
              <a:rPr lang="en-GB" sz="1200" spc="-15" dirty="0">
                <a:solidFill>
                  <a:srgbClr val="22373A"/>
                </a:solidFill>
                <a:latin typeface="Palatino Linotype"/>
                <a:cs typeface="Palatino Linotype"/>
              </a:rPr>
              <a:t>clothes, </a:t>
            </a:r>
            <a:r>
              <a:rPr lang="en-GB" sz="1200" spc="-25" dirty="0">
                <a:solidFill>
                  <a:srgbClr val="22373A"/>
                </a:solidFill>
                <a:latin typeface="Palatino Linotype"/>
                <a:cs typeface="Palatino Linotype"/>
              </a:rPr>
              <a:t>food, </a:t>
            </a:r>
            <a:r>
              <a:rPr lang="en-GB" sz="1200" spc="-30" dirty="0">
                <a:solidFill>
                  <a:srgbClr val="22373A"/>
                </a:solidFill>
                <a:latin typeface="Palatino Linotype"/>
                <a:cs typeface="Palatino Linotype"/>
              </a:rPr>
              <a:t>medicine, </a:t>
            </a:r>
            <a:r>
              <a:rPr lang="en-GB" sz="1200" spc="-20" dirty="0">
                <a:solidFill>
                  <a:srgbClr val="22373A"/>
                </a:solidFill>
                <a:latin typeface="Palatino Linotype"/>
                <a:cs typeface="Palatino Linotype"/>
              </a:rPr>
              <a:t>books, </a:t>
            </a:r>
            <a:r>
              <a:rPr lang="en-GB" sz="1200" spc="-15" dirty="0">
                <a:solidFill>
                  <a:srgbClr val="22373A"/>
                </a:solidFill>
                <a:latin typeface="Palatino Linotype"/>
                <a:cs typeface="Palatino Linotype"/>
              </a:rPr>
              <a:t> </a:t>
            </a:r>
            <a:r>
              <a:rPr lang="en-GB" sz="1200" spc="10" dirty="0">
                <a:solidFill>
                  <a:srgbClr val="22373A"/>
                </a:solidFill>
                <a:latin typeface="Palatino Linotype"/>
                <a:cs typeface="Palatino Linotype"/>
              </a:rPr>
              <a:t>etc.)”.</a:t>
            </a:r>
          </a:p>
          <a:p>
            <a:endParaRPr lang="en-GB" sz="1200" spc="10" dirty="0">
              <a:solidFill>
                <a:srgbClr val="22373A"/>
              </a:solidFill>
              <a:latin typeface="Palatino Linotype"/>
            </a:endParaRPr>
          </a:p>
          <a:p>
            <a:r>
              <a:rPr lang="en-GB" sz="1200" spc="10" dirty="0">
                <a:solidFill>
                  <a:srgbClr val="22373A"/>
                </a:solidFill>
                <a:latin typeface="Palatino Linotype"/>
              </a:rPr>
              <a:t>So as you can see, the concept of a thing has quite a broad scope.</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14</a:t>
            </a:fld>
            <a:endParaRPr lang="en-GB"/>
          </a:p>
        </p:txBody>
      </p:sp>
    </p:spTree>
    <p:extLst>
      <p:ext uri="{BB962C8B-B14F-4D97-AF65-F5344CB8AC3E}">
        <p14:creationId xmlns:p14="http://schemas.microsoft.com/office/powerpoint/2010/main" val="1193826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is most of this activity taking place? Well, there’s a huge amount going on in the Americas, Europe and the Asia Pacific region. And there’s also some well-focused activity in the Middle East and Africa, especially in the Connected Industry, Smart City and Connected Car segments. Indeed, worldwide, the top four segments are Connected Industry, Smart City, Smart Energy and Connected Car, with the biggest growth segments right now being Smart City, Connected Building, Smart Agriculture and Smart Retail.</a:t>
            </a:r>
          </a:p>
        </p:txBody>
      </p:sp>
      <p:sp>
        <p:nvSpPr>
          <p:cNvPr id="4" name="Slide Number Placeholder 3"/>
          <p:cNvSpPr>
            <a:spLocks noGrp="1"/>
          </p:cNvSpPr>
          <p:nvPr>
            <p:ph type="sldNum" sz="quarter" idx="5"/>
          </p:nvPr>
        </p:nvSpPr>
        <p:spPr/>
        <p:txBody>
          <a:bodyPr/>
          <a:lstStyle/>
          <a:p>
            <a:fld id="{8B5AA96A-8485-4F83-83CD-522EC59F39A7}" type="slidenum">
              <a:rPr lang="en-GB" smtClean="0"/>
              <a:t>15</a:t>
            </a:fld>
            <a:endParaRPr lang="en-GB"/>
          </a:p>
        </p:txBody>
      </p:sp>
    </p:spTree>
    <p:extLst>
      <p:ext uri="{BB962C8B-B14F-4D97-AF65-F5344CB8AC3E}">
        <p14:creationId xmlns:p14="http://schemas.microsoft.com/office/powerpoint/2010/main" val="381808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16</a:t>
            </a:fld>
            <a:endParaRPr lang="en-GB"/>
          </a:p>
        </p:txBody>
      </p:sp>
    </p:spTree>
    <p:extLst>
      <p:ext uri="{BB962C8B-B14F-4D97-AF65-F5344CB8AC3E}">
        <p14:creationId xmlns:p14="http://schemas.microsoft.com/office/powerpoint/2010/main" val="340458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17</a:t>
            </a:fld>
            <a:endParaRPr lang="en-GB"/>
          </a:p>
        </p:txBody>
      </p:sp>
    </p:spTree>
    <p:extLst>
      <p:ext uri="{BB962C8B-B14F-4D97-AF65-F5344CB8AC3E}">
        <p14:creationId xmlns:p14="http://schemas.microsoft.com/office/powerpoint/2010/main" val="3844811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what about smart buses? Well, you’ve probably seen these around Oxford actually, where they’ve now got smart bus stops that can tell you pretty accurately when your bus is going to arrive. And honestly, this is one of the better uses of IoT technology, because it’s used by everyone, not just techies, and it can help them judge whether to wait for the bus or choose another option, which can be a real time-saver.</a:t>
            </a:r>
          </a:p>
          <a:p>
            <a:endParaRPr lang="en-GB" dirty="0"/>
          </a:p>
          <a:p>
            <a:r>
              <a:rPr lang="en-GB" dirty="0"/>
              <a:t>So smart buses seem genuinely pretty good, particularly in comparison to what went before, where you’d be hanging around for long periods wondering if the bus was ever going to turn up or not.</a:t>
            </a:r>
          </a:p>
        </p:txBody>
      </p:sp>
      <p:sp>
        <p:nvSpPr>
          <p:cNvPr id="4" name="Slide Number Placeholder 3"/>
          <p:cNvSpPr>
            <a:spLocks noGrp="1"/>
          </p:cNvSpPr>
          <p:nvPr>
            <p:ph type="sldNum" sz="quarter" idx="5"/>
          </p:nvPr>
        </p:nvSpPr>
        <p:spPr/>
        <p:txBody>
          <a:bodyPr/>
          <a:lstStyle/>
          <a:p>
            <a:fld id="{8B5AA96A-8485-4F83-83CD-522EC59F39A7}" type="slidenum">
              <a:rPr lang="en-GB" smtClean="0"/>
              <a:t>18</a:t>
            </a:fld>
            <a:endParaRPr lang="en-GB"/>
          </a:p>
        </p:txBody>
      </p:sp>
    </p:spTree>
    <p:extLst>
      <p:ext uri="{BB962C8B-B14F-4D97-AF65-F5344CB8AC3E}">
        <p14:creationId xmlns:p14="http://schemas.microsoft.com/office/powerpoint/2010/main" val="2742592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19</a:t>
            </a:fld>
            <a:endParaRPr lang="en-GB"/>
          </a:p>
        </p:txBody>
      </p:sp>
    </p:spTree>
    <p:extLst>
      <p:ext uri="{BB962C8B-B14F-4D97-AF65-F5344CB8AC3E}">
        <p14:creationId xmlns:p14="http://schemas.microsoft.com/office/powerpoint/2010/main" val="2100616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the Internet of Things? What is this module going to be all about?</a:t>
            </a:r>
          </a:p>
        </p:txBody>
      </p:sp>
      <p:sp>
        <p:nvSpPr>
          <p:cNvPr id="4" name="Slide Number Placeholder 3"/>
          <p:cNvSpPr>
            <a:spLocks noGrp="1"/>
          </p:cNvSpPr>
          <p:nvPr>
            <p:ph type="sldNum" sz="quarter" idx="5"/>
          </p:nvPr>
        </p:nvSpPr>
        <p:spPr/>
        <p:txBody>
          <a:bodyPr/>
          <a:lstStyle/>
          <a:p>
            <a:fld id="{8B5AA96A-8485-4F83-83CD-522EC59F39A7}" type="slidenum">
              <a:rPr lang="en-GB" smtClean="0"/>
              <a:t>2</a:t>
            </a:fld>
            <a:endParaRPr lang="en-GB"/>
          </a:p>
        </p:txBody>
      </p:sp>
    </p:spTree>
    <p:extLst>
      <p:ext uri="{BB962C8B-B14F-4D97-AF65-F5344CB8AC3E}">
        <p14:creationId xmlns:p14="http://schemas.microsoft.com/office/powerpoint/2010/main" val="101880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20</a:t>
            </a:fld>
            <a:endParaRPr lang="en-GB"/>
          </a:p>
        </p:txBody>
      </p:sp>
    </p:spTree>
    <p:extLst>
      <p:ext uri="{BB962C8B-B14F-4D97-AF65-F5344CB8AC3E}">
        <p14:creationId xmlns:p14="http://schemas.microsoft.com/office/powerpoint/2010/main" val="1942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21</a:t>
            </a:fld>
            <a:endParaRPr lang="en-GB"/>
          </a:p>
        </p:txBody>
      </p:sp>
    </p:spTree>
    <p:extLst>
      <p:ext uri="{BB962C8B-B14F-4D97-AF65-F5344CB8AC3E}">
        <p14:creationId xmlns:p14="http://schemas.microsoft.com/office/powerpoint/2010/main" val="3545661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Ok, so we’ve looked at a few things that IoT might be useful for, but what aspects of it are we going to cover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Well, this is a relatively short course, so we’re not going to be able to cover absolutely everything. Instead, we’re going to focus on aspects such as the anatomy of things, how to work out where things are, and how to establish ad-hoc networks between them and perform routing.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there’s obviously a lot more to IoT than just that, so if you’re interested, you might like to explore some of the topics shown on the right of this slide on your own.</a:t>
            </a:r>
          </a:p>
        </p:txBody>
      </p:sp>
      <p:sp>
        <p:nvSpPr>
          <p:cNvPr id="4" name="Slide Number Placeholder 3"/>
          <p:cNvSpPr>
            <a:spLocks noGrp="1"/>
          </p:cNvSpPr>
          <p:nvPr>
            <p:ph type="sldNum" sz="quarter" idx="5"/>
          </p:nvPr>
        </p:nvSpPr>
        <p:spPr/>
        <p:txBody>
          <a:bodyPr/>
          <a:lstStyle/>
          <a:p>
            <a:fld id="{8B5AA96A-8485-4F83-83CD-522EC59F39A7}" type="slidenum">
              <a:rPr lang="en-GB" smtClean="0"/>
              <a:t>22</a:t>
            </a:fld>
            <a:endParaRPr lang="en-GB"/>
          </a:p>
        </p:txBody>
      </p:sp>
    </p:spTree>
    <p:extLst>
      <p:ext uri="{BB962C8B-B14F-4D97-AF65-F5344CB8AC3E}">
        <p14:creationId xmlns:p14="http://schemas.microsoft.com/office/powerpoint/2010/main" val="865506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without further ado, let’s now talk a bit about the anatomy of a thing.</a:t>
            </a:r>
          </a:p>
        </p:txBody>
      </p:sp>
      <p:sp>
        <p:nvSpPr>
          <p:cNvPr id="4" name="Slide Number Placeholder 3"/>
          <p:cNvSpPr>
            <a:spLocks noGrp="1"/>
          </p:cNvSpPr>
          <p:nvPr>
            <p:ph type="sldNum" sz="quarter" idx="5"/>
          </p:nvPr>
        </p:nvSpPr>
        <p:spPr/>
        <p:txBody>
          <a:bodyPr/>
          <a:lstStyle/>
          <a:p>
            <a:fld id="{8B5AA96A-8485-4F83-83CD-522EC59F39A7}" type="slidenum">
              <a:rPr lang="en-GB" smtClean="0"/>
              <a:t>23</a:t>
            </a:fld>
            <a:endParaRPr lang="en-GB"/>
          </a:p>
        </p:txBody>
      </p:sp>
    </p:spTree>
    <p:extLst>
      <p:ext uri="{BB962C8B-B14F-4D97-AF65-F5344CB8AC3E}">
        <p14:creationId xmlns:p14="http://schemas.microsoft.com/office/powerpoint/2010/main" val="1846380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section is about topics such as what makes up a thing, how it processes information, and where it gets its power from.</a:t>
            </a:r>
          </a:p>
        </p:txBody>
      </p:sp>
      <p:sp>
        <p:nvSpPr>
          <p:cNvPr id="4" name="Slide Number Placeholder 3"/>
          <p:cNvSpPr>
            <a:spLocks noGrp="1"/>
          </p:cNvSpPr>
          <p:nvPr>
            <p:ph type="sldNum" sz="quarter" idx="5"/>
          </p:nvPr>
        </p:nvSpPr>
        <p:spPr/>
        <p:txBody>
          <a:bodyPr/>
          <a:lstStyle/>
          <a:p>
            <a:fld id="{8B5AA96A-8485-4F83-83CD-522EC59F39A7}" type="slidenum">
              <a:rPr lang="en-GB" smtClean="0"/>
              <a:t>24</a:t>
            </a:fld>
            <a:endParaRPr lang="en-GB"/>
          </a:p>
        </p:txBody>
      </p:sp>
    </p:spTree>
    <p:extLst>
      <p:ext uri="{BB962C8B-B14F-4D97-AF65-F5344CB8AC3E}">
        <p14:creationId xmlns:p14="http://schemas.microsoft.com/office/powerpoint/2010/main" val="2737643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at a high-level, things can be seen as combining four aspects: computation, communication, sensing and actuation.</a:t>
            </a:r>
          </a:p>
          <a:p>
            <a:endParaRPr lang="en-GB" dirty="0"/>
          </a:p>
          <a:p>
            <a:r>
              <a:rPr lang="en-GB" dirty="0"/>
              <a:t>That is, things typically need to be able to run code, communicate with other things, and sense and/or interact with their environment.</a:t>
            </a:r>
          </a:p>
          <a:p>
            <a:endParaRPr lang="en-GB" dirty="0"/>
          </a:p>
          <a:p>
            <a:r>
              <a:rPr lang="en-GB" dirty="0"/>
              <a:t>And if you think that sounds a bit like a robot, you’d be right, although robotics tends to have more of a focus on physically interacting with the real world, and “robot” as a term is generally used to refer to things that are much higher-level than a typical IoT thing.</a:t>
            </a:r>
          </a:p>
        </p:txBody>
      </p:sp>
      <p:sp>
        <p:nvSpPr>
          <p:cNvPr id="4" name="Slide Number Placeholder 3"/>
          <p:cNvSpPr>
            <a:spLocks noGrp="1"/>
          </p:cNvSpPr>
          <p:nvPr>
            <p:ph type="sldNum" sz="quarter" idx="5"/>
          </p:nvPr>
        </p:nvSpPr>
        <p:spPr/>
        <p:txBody>
          <a:bodyPr/>
          <a:lstStyle/>
          <a:p>
            <a:fld id="{8B5AA96A-8485-4F83-83CD-522EC59F39A7}" type="slidenum">
              <a:rPr lang="en-GB" smtClean="0"/>
              <a:t>25</a:t>
            </a:fld>
            <a:endParaRPr lang="en-GB"/>
          </a:p>
        </p:txBody>
      </p:sp>
    </p:spTree>
    <p:extLst>
      <p:ext uri="{BB962C8B-B14F-4D97-AF65-F5344CB8AC3E}">
        <p14:creationId xmlns:p14="http://schemas.microsoft.com/office/powerpoint/2010/main" val="1357935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dig a little deeper into the computation part of that.</a:t>
            </a:r>
          </a:p>
        </p:txBody>
      </p:sp>
      <p:sp>
        <p:nvSpPr>
          <p:cNvPr id="4" name="Slide Number Placeholder 3"/>
          <p:cNvSpPr>
            <a:spLocks noGrp="1"/>
          </p:cNvSpPr>
          <p:nvPr>
            <p:ph type="sldNum" sz="quarter" idx="5"/>
          </p:nvPr>
        </p:nvSpPr>
        <p:spPr/>
        <p:txBody>
          <a:bodyPr/>
          <a:lstStyle/>
          <a:p>
            <a:fld id="{8B5AA96A-8485-4F83-83CD-522EC59F39A7}" type="slidenum">
              <a:rPr lang="en-GB" smtClean="0"/>
              <a:t>26</a:t>
            </a:fld>
            <a:endParaRPr lang="en-GB"/>
          </a:p>
        </p:txBody>
      </p:sp>
    </p:spTree>
    <p:extLst>
      <p:ext uri="{BB962C8B-B14F-4D97-AF65-F5344CB8AC3E}">
        <p14:creationId xmlns:p14="http://schemas.microsoft.com/office/powerpoint/2010/main" val="617867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computational power available to different types of IoT thing varies widely in practice, and is most closely correlated with their energy usage.</a:t>
            </a:r>
          </a:p>
          <a:p>
            <a:endParaRPr lang="en-GB" dirty="0"/>
          </a:p>
          <a:p>
            <a:r>
              <a:rPr lang="en-GB" dirty="0"/>
              <a:t>So in other words, things that can use a lot of energy, for example because they’re plugged into the mains electricity supply, can perform quite heavy computations, whereas mobile things that are running on small batteries are necessarily more limited in the computations that they can perform.</a:t>
            </a:r>
          </a:p>
        </p:txBody>
      </p:sp>
      <p:sp>
        <p:nvSpPr>
          <p:cNvPr id="4" name="Slide Number Placeholder 3"/>
          <p:cNvSpPr>
            <a:spLocks noGrp="1"/>
          </p:cNvSpPr>
          <p:nvPr>
            <p:ph type="sldNum" sz="quarter" idx="5"/>
          </p:nvPr>
        </p:nvSpPr>
        <p:spPr/>
        <p:txBody>
          <a:bodyPr/>
          <a:lstStyle/>
          <a:p>
            <a:fld id="{8B5AA96A-8485-4F83-83CD-522EC59F39A7}" type="slidenum">
              <a:rPr lang="en-GB" smtClean="0"/>
              <a:t>27</a:t>
            </a:fld>
            <a:endParaRPr lang="en-GB"/>
          </a:p>
        </p:txBody>
      </p:sp>
    </p:spTree>
    <p:extLst>
      <p:ext uri="{BB962C8B-B14F-4D97-AF65-F5344CB8AC3E}">
        <p14:creationId xmlns:p14="http://schemas.microsoft.com/office/powerpoint/2010/main" val="1107536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context, a high-end device might consist of something like a single-board computer (in the PC sense). So for example, this might be something like a Raspberry Pi, a </a:t>
            </a:r>
            <a:r>
              <a:rPr lang="en-GB" dirty="0" err="1"/>
              <a:t>Beaglebone</a:t>
            </a:r>
            <a:r>
              <a:rPr lang="en-GB" dirty="0"/>
              <a:t>, or the equivalent. And the typical power consumption of such devices is in the order of a few Watts, which is sufficient to allow them to run Linux or similar operating systems. And a lot of consumer IoT devices operate at this level, so for example this might include things such as the Amazon Echo.</a:t>
            </a:r>
          </a:p>
        </p:txBody>
      </p:sp>
      <p:sp>
        <p:nvSpPr>
          <p:cNvPr id="4" name="Slide Number Placeholder 3"/>
          <p:cNvSpPr>
            <a:spLocks noGrp="1"/>
          </p:cNvSpPr>
          <p:nvPr>
            <p:ph type="sldNum" sz="quarter" idx="5"/>
          </p:nvPr>
        </p:nvSpPr>
        <p:spPr/>
        <p:txBody>
          <a:bodyPr/>
          <a:lstStyle/>
          <a:p>
            <a:fld id="{8B5AA96A-8485-4F83-83CD-522EC59F39A7}" type="slidenum">
              <a:rPr lang="en-GB" smtClean="0"/>
              <a:t>28</a:t>
            </a:fld>
            <a:endParaRPr lang="en-GB"/>
          </a:p>
        </p:txBody>
      </p:sp>
    </p:spTree>
    <p:extLst>
      <p:ext uri="{BB962C8B-B14F-4D97-AF65-F5344CB8AC3E}">
        <p14:creationId xmlns:p14="http://schemas.microsoft.com/office/powerpoint/2010/main" val="2858124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such a device, namely a Raspberry Pi Zero W. And this one has a 1GHz, single-core CPU, 512Mb of RAM, and </a:t>
            </a:r>
            <a:r>
              <a:rPr lang="en-GB" dirty="0" err="1"/>
              <a:t>WiFi</a:t>
            </a:r>
            <a:r>
              <a:rPr lang="en-GB" dirty="0"/>
              <a:t> and Bluetooth connectivity. And it consumes roughly 1.1W of power, and can be yours for around £10.</a:t>
            </a:r>
          </a:p>
        </p:txBody>
      </p:sp>
      <p:sp>
        <p:nvSpPr>
          <p:cNvPr id="4" name="Slide Number Placeholder 3"/>
          <p:cNvSpPr>
            <a:spLocks noGrp="1"/>
          </p:cNvSpPr>
          <p:nvPr>
            <p:ph type="sldNum" sz="quarter" idx="5"/>
          </p:nvPr>
        </p:nvSpPr>
        <p:spPr/>
        <p:txBody>
          <a:bodyPr/>
          <a:lstStyle/>
          <a:p>
            <a:fld id="{8B5AA96A-8485-4F83-83CD-522EC59F39A7}" type="slidenum">
              <a:rPr lang="en-GB" smtClean="0"/>
              <a:t>29</a:t>
            </a:fld>
            <a:endParaRPr lang="en-GB"/>
          </a:p>
        </p:txBody>
      </p:sp>
    </p:spTree>
    <p:extLst>
      <p:ext uri="{BB962C8B-B14F-4D97-AF65-F5344CB8AC3E}">
        <p14:creationId xmlns:p14="http://schemas.microsoft.com/office/powerpoint/2010/main" val="350691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the Internet of Things? What is this module going to be all about?</a:t>
            </a:r>
          </a:p>
        </p:txBody>
      </p:sp>
      <p:sp>
        <p:nvSpPr>
          <p:cNvPr id="4" name="Slide Number Placeholder 3"/>
          <p:cNvSpPr>
            <a:spLocks noGrp="1"/>
          </p:cNvSpPr>
          <p:nvPr>
            <p:ph type="sldNum" sz="quarter" idx="5"/>
          </p:nvPr>
        </p:nvSpPr>
        <p:spPr/>
        <p:txBody>
          <a:bodyPr/>
          <a:lstStyle/>
          <a:p>
            <a:fld id="{8B5AA96A-8485-4F83-83CD-522EC59F39A7}" type="slidenum">
              <a:rPr lang="en-GB" smtClean="0"/>
              <a:t>3</a:t>
            </a:fld>
            <a:endParaRPr lang="en-GB"/>
          </a:p>
        </p:txBody>
      </p:sp>
    </p:spTree>
    <p:extLst>
      <p:ext uri="{BB962C8B-B14F-4D97-AF65-F5344CB8AC3E}">
        <p14:creationId xmlns:p14="http://schemas.microsoft.com/office/powerpoint/2010/main" val="2549347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at a slightly lower level, you have the mid-range devices, which are starting to head more towards being an “embedded” platform. So the typical power consumption of these devices is more in the range of hundreds of milliwatts, which is not enough to enable them to run full Linux. So you’ll usually find these devices running things like </a:t>
            </a:r>
            <a:r>
              <a:rPr lang="en-GB" dirty="0" err="1"/>
              <a:t>ucLinux</a:t>
            </a:r>
            <a:r>
              <a:rPr lang="en-GB" dirty="0"/>
              <a:t>, </a:t>
            </a:r>
            <a:r>
              <a:rPr lang="en-GB" dirty="0" err="1"/>
              <a:t>freeRTOS</a:t>
            </a:r>
            <a:r>
              <a:rPr lang="en-GB" dirty="0"/>
              <a:t> or similar. And these devices have various niches, including industrial motor-control, and heating, ventilation and air conditioning systems.</a:t>
            </a:r>
          </a:p>
        </p:txBody>
      </p:sp>
      <p:sp>
        <p:nvSpPr>
          <p:cNvPr id="4" name="Slide Number Placeholder 3"/>
          <p:cNvSpPr>
            <a:spLocks noGrp="1"/>
          </p:cNvSpPr>
          <p:nvPr>
            <p:ph type="sldNum" sz="quarter" idx="5"/>
          </p:nvPr>
        </p:nvSpPr>
        <p:spPr/>
        <p:txBody>
          <a:bodyPr/>
          <a:lstStyle/>
          <a:p>
            <a:fld id="{8B5AA96A-8485-4F83-83CD-522EC59F39A7}" type="slidenum">
              <a:rPr lang="en-GB" smtClean="0"/>
              <a:t>30</a:t>
            </a:fld>
            <a:endParaRPr lang="en-GB"/>
          </a:p>
        </p:txBody>
      </p:sp>
    </p:spTree>
    <p:extLst>
      <p:ext uri="{BB962C8B-B14F-4D97-AF65-F5344CB8AC3E}">
        <p14:creationId xmlns:p14="http://schemas.microsoft.com/office/powerpoint/2010/main" val="2673808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a mid-range device, in this case an iMX6-SOM, which has a 500MHz, single-core ARM-Cortex A7 CPU and 256 Mb of DDRAM. And this has a power consumption of around 250mW, and will set you back a mere £18.</a:t>
            </a:r>
          </a:p>
        </p:txBody>
      </p:sp>
      <p:sp>
        <p:nvSpPr>
          <p:cNvPr id="4" name="Slide Number Placeholder 3"/>
          <p:cNvSpPr>
            <a:spLocks noGrp="1"/>
          </p:cNvSpPr>
          <p:nvPr>
            <p:ph type="sldNum" sz="quarter" idx="5"/>
          </p:nvPr>
        </p:nvSpPr>
        <p:spPr/>
        <p:txBody>
          <a:bodyPr/>
          <a:lstStyle/>
          <a:p>
            <a:fld id="{8B5AA96A-8485-4F83-83CD-522EC59F39A7}" type="slidenum">
              <a:rPr lang="en-GB" smtClean="0"/>
              <a:t>31</a:t>
            </a:fld>
            <a:endParaRPr lang="en-GB"/>
          </a:p>
        </p:txBody>
      </p:sp>
    </p:spTree>
    <p:extLst>
      <p:ext uri="{BB962C8B-B14F-4D97-AF65-F5344CB8AC3E}">
        <p14:creationId xmlns:p14="http://schemas.microsoft.com/office/powerpoint/2010/main" val="829306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at an even lower level, you have the low-end, battery-powered end devices, which have an emphasis on highly optimized design, and typically only consume a few milliwatts of power. And these can generally only run an embedded real-time operating system. And you’ll find them used in things like fitness monitors, and so on.</a:t>
            </a:r>
          </a:p>
        </p:txBody>
      </p:sp>
      <p:sp>
        <p:nvSpPr>
          <p:cNvPr id="4" name="Slide Number Placeholder 3"/>
          <p:cNvSpPr>
            <a:spLocks noGrp="1"/>
          </p:cNvSpPr>
          <p:nvPr>
            <p:ph type="sldNum" sz="quarter" idx="5"/>
          </p:nvPr>
        </p:nvSpPr>
        <p:spPr/>
        <p:txBody>
          <a:bodyPr/>
          <a:lstStyle/>
          <a:p>
            <a:fld id="{8B5AA96A-8485-4F83-83CD-522EC59F39A7}" type="slidenum">
              <a:rPr lang="en-GB" smtClean="0"/>
              <a:t>32</a:t>
            </a:fld>
            <a:endParaRPr lang="en-GB"/>
          </a:p>
        </p:txBody>
      </p:sp>
    </p:spTree>
    <p:extLst>
      <p:ext uri="{BB962C8B-B14F-4D97-AF65-F5344CB8AC3E}">
        <p14:creationId xmlns:p14="http://schemas.microsoft.com/office/powerpoint/2010/main" val="3913462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one of these low-end devices, namely an STM </a:t>
            </a:r>
            <a:r>
              <a:rPr lang="en-GB" dirty="0" err="1"/>
              <a:t>SensorTile</a:t>
            </a:r>
            <a:r>
              <a:rPr lang="en-GB" dirty="0"/>
              <a:t>. And this has an 80MHz, single-core ARM-Cortex M4 CPU, a tiny 192 kilobytes of RAM, and 1 megabyte of Flash memory, so there are strict limits on the types of computation it can perform. But on the plus side, it only draws 30 milliwatts of power, and can be put into a sleep mode in which it only draws a single microwatt. And in terms of communication, it uses BLE, a low-energy version of Bluetooth that allows it to use significantly less power than normal. And if you want to buy one of these, it will set you back around £25.</a:t>
            </a:r>
          </a:p>
        </p:txBody>
      </p:sp>
      <p:sp>
        <p:nvSpPr>
          <p:cNvPr id="4" name="Slide Number Placeholder 3"/>
          <p:cNvSpPr>
            <a:spLocks noGrp="1"/>
          </p:cNvSpPr>
          <p:nvPr>
            <p:ph type="sldNum" sz="quarter" idx="5"/>
          </p:nvPr>
        </p:nvSpPr>
        <p:spPr/>
        <p:txBody>
          <a:bodyPr/>
          <a:lstStyle/>
          <a:p>
            <a:fld id="{8B5AA96A-8485-4F83-83CD-522EC59F39A7}" type="slidenum">
              <a:rPr lang="en-GB" smtClean="0"/>
              <a:t>33</a:t>
            </a:fld>
            <a:endParaRPr lang="en-GB"/>
          </a:p>
        </p:txBody>
      </p:sp>
    </p:spTree>
    <p:extLst>
      <p:ext uri="{BB962C8B-B14F-4D97-AF65-F5344CB8AC3E}">
        <p14:creationId xmlns:p14="http://schemas.microsoft.com/office/powerpoint/2010/main" val="1403570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Going even smaller, you have nano-end devices, which again are battery-powered end devices, in this case of the system-on-module variety. Again, they typically use only a few milliwatts of power, and run an embedded real-time operating system. And they’re commonly used for things like smoke alarms, as well as heating, ventilation and air conditioning sensors.</a:t>
            </a:r>
          </a:p>
        </p:txBody>
      </p:sp>
      <p:sp>
        <p:nvSpPr>
          <p:cNvPr id="4" name="Slide Number Placeholder 3"/>
          <p:cNvSpPr>
            <a:spLocks noGrp="1"/>
          </p:cNvSpPr>
          <p:nvPr>
            <p:ph type="sldNum" sz="quarter" idx="5"/>
          </p:nvPr>
        </p:nvSpPr>
        <p:spPr/>
        <p:txBody>
          <a:bodyPr/>
          <a:lstStyle/>
          <a:p>
            <a:fld id="{8B5AA96A-8485-4F83-83CD-522EC59F39A7}" type="slidenum">
              <a:rPr lang="en-GB" smtClean="0"/>
              <a:t>34</a:t>
            </a:fld>
            <a:endParaRPr lang="en-GB"/>
          </a:p>
        </p:txBody>
      </p:sp>
    </p:spTree>
    <p:extLst>
      <p:ext uri="{BB962C8B-B14F-4D97-AF65-F5344CB8AC3E}">
        <p14:creationId xmlns:p14="http://schemas.microsoft.com/office/powerpoint/2010/main" val="1293744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example, this Silicon Labs MGM has a 40MHz, single-core ARM-Cortex M4 CPU, a minute 32 kilobytes of RAM, and only 128 kilobytes of Flash memory. And for communication, it uses a Zigbee transceiver, which is a low-cost, low-power transceiver targeted specifically at battery-powered IoT devices. And the whole thing is super-cheap at only £7.</a:t>
            </a:r>
          </a:p>
        </p:txBody>
      </p:sp>
      <p:sp>
        <p:nvSpPr>
          <p:cNvPr id="4" name="Slide Number Placeholder 3"/>
          <p:cNvSpPr>
            <a:spLocks noGrp="1"/>
          </p:cNvSpPr>
          <p:nvPr>
            <p:ph type="sldNum" sz="quarter" idx="5"/>
          </p:nvPr>
        </p:nvSpPr>
        <p:spPr/>
        <p:txBody>
          <a:bodyPr/>
          <a:lstStyle/>
          <a:p>
            <a:fld id="{8B5AA96A-8485-4F83-83CD-522EC59F39A7}" type="slidenum">
              <a:rPr lang="en-GB" smtClean="0"/>
              <a:t>35</a:t>
            </a:fld>
            <a:endParaRPr lang="en-GB"/>
          </a:p>
        </p:txBody>
      </p:sp>
    </p:spTree>
    <p:extLst>
      <p:ext uri="{BB962C8B-B14F-4D97-AF65-F5344CB8AC3E}">
        <p14:creationId xmlns:p14="http://schemas.microsoft.com/office/powerpoint/2010/main" val="1812866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at the very lowest level, you have pico-end devices, which are battery-less and powered by RF backscatter.</a:t>
            </a:r>
          </a:p>
          <a:p>
            <a:endParaRPr lang="en-GB" dirty="0"/>
          </a:p>
          <a:p>
            <a:r>
              <a:rPr lang="en-GB" dirty="0"/>
              <a:t>These are mainly used for identification, so for example RFIDs. But some devices also integrate tiny sensors, such as temperature sensors.</a:t>
            </a:r>
          </a:p>
          <a:p>
            <a:endParaRPr lang="en-GB" dirty="0"/>
          </a:p>
          <a:p>
            <a:r>
              <a:rPr lang="en-GB" dirty="0"/>
              <a:t>And the key design criterion at this level is that the devices should be as cheap as possible, so they’re highly optimized for extremely low cost.</a:t>
            </a:r>
          </a:p>
        </p:txBody>
      </p:sp>
      <p:sp>
        <p:nvSpPr>
          <p:cNvPr id="4" name="Slide Number Placeholder 3"/>
          <p:cNvSpPr>
            <a:spLocks noGrp="1"/>
          </p:cNvSpPr>
          <p:nvPr>
            <p:ph type="sldNum" sz="quarter" idx="5"/>
          </p:nvPr>
        </p:nvSpPr>
        <p:spPr/>
        <p:txBody>
          <a:bodyPr/>
          <a:lstStyle/>
          <a:p>
            <a:fld id="{8B5AA96A-8485-4F83-83CD-522EC59F39A7}" type="slidenum">
              <a:rPr lang="en-GB" smtClean="0"/>
              <a:t>36</a:t>
            </a:fld>
            <a:endParaRPr lang="en-GB"/>
          </a:p>
        </p:txBody>
      </p:sp>
    </p:spTree>
    <p:extLst>
      <p:ext uri="{BB962C8B-B14F-4D97-AF65-F5344CB8AC3E}">
        <p14:creationId xmlns:p14="http://schemas.microsoft.com/office/powerpoint/2010/main" val="2314137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RFID that has a 10m read distance, 64 bytes of programmable memory, and only costs around 5p.</a:t>
            </a:r>
          </a:p>
        </p:txBody>
      </p:sp>
      <p:sp>
        <p:nvSpPr>
          <p:cNvPr id="4" name="Slide Number Placeholder 3"/>
          <p:cNvSpPr>
            <a:spLocks noGrp="1"/>
          </p:cNvSpPr>
          <p:nvPr>
            <p:ph type="sldNum" sz="quarter" idx="5"/>
          </p:nvPr>
        </p:nvSpPr>
        <p:spPr/>
        <p:txBody>
          <a:bodyPr/>
          <a:lstStyle/>
          <a:p>
            <a:fld id="{8B5AA96A-8485-4F83-83CD-522EC59F39A7}" type="slidenum">
              <a:rPr lang="en-GB" smtClean="0"/>
              <a:t>37</a:t>
            </a:fld>
            <a:endParaRPr lang="en-GB"/>
          </a:p>
        </p:txBody>
      </p:sp>
    </p:spTree>
    <p:extLst>
      <p:ext uri="{BB962C8B-B14F-4D97-AF65-F5344CB8AC3E}">
        <p14:creationId xmlns:p14="http://schemas.microsoft.com/office/powerpoint/2010/main" val="45347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general, you can see that the choice of operating system for a particular device depends fundamentally on the available computational power and energy.</a:t>
            </a:r>
          </a:p>
          <a:p>
            <a:endParaRPr lang="en-GB" dirty="0"/>
          </a:p>
          <a:p>
            <a:r>
              <a:rPr lang="en-GB" dirty="0"/>
              <a:t>So for example, Embedded Linux is a good fit for mains-powered devices, but for more resource-constrained devices, alternative real-time operating systems are needed, and you can see some concrete examples of those on the slide.</a:t>
            </a:r>
          </a:p>
        </p:txBody>
      </p:sp>
      <p:sp>
        <p:nvSpPr>
          <p:cNvPr id="4" name="Slide Number Placeholder 3"/>
          <p:cNvSpPr>
            <a:spLocks noGrp="1"/>
          </p:cNvSpPr>
          <p:nvPr>
            <p:ph type="sldNum" sz="quarter" idx="5"/>
          </p:nvPr>
        </p:nvSpPr>
        <p:spPr/>
        <p:txBody>
          <a:bodyPr/>
          <a:lstStyle/>
          <a:p>
            <a:fld id="{8B5AA96A-8485-4F83-83CD-522EC59F39A7}" type="slidenum">
              <a:rPr lang="en-GB" smtClean="0"/>
              <a:t>38</a:t>
            </a:fld>
            <a:endParaRPr lang="en-GB"/>
          </a:p>
        </p:txBody>
      </p:sp>
    </p:spTree>
    <p:extLst>
      <p:ext uri="{BB962C8B-B14F-4D97-AF65-F5344CB8AC3E}">
        <p14:creationId xmlns:p14="http://schemas.microsoft.com/office/powerpoint/2010/main" val="1585315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we’ve looked at the computational side of a thing, now let’s talk a bit about sensors and actuators.</a:t>
            </a:r>
          </a:p>
        </p:txBody>
      </p:sp>
      <p:sp>
        <p:nvSpPr>
          <p:cNvPr id="4" name="Slide Number Placeholder 3"/>
          <p:cNvSpPr>
            <a:spLocks noGrp="1"/>
          </p:cNvSpPr>
          <p:nvPr>
            <p:ph type="sldNum" sz="quarter" idx="5"/>
          </p:nvPr>
        </p:nvSpPr>
        <p:spPr/>
        <p:txBody>
          <a:bodyPr/>
          <a:lstStyle/>
          <a:p>
            <a:fld id="{8B5AA96A-8485-4F83-83CD-522EC59F39A7}" type="slidenum">
              <a:rPr lang="en-GB" smtClean="0"/>
              <a:t>39</a:t>
            </a:fld>
            <a:endParaRPr lang="en-GB"/>
          </a:p>
        </p:txBody>
      </p:sp>
    </p:spTree>
    <p:extLst>
      <p:ext uri="{BB962C8B-B14F-4D97-AF65-F5344CB8AC3E}">
        <p14:creationId xmlns:p14="http://schemas.microsoft.com/office/powerpoint/2010/main" val="12185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the name Internet of Things basically refers to ubiquitous sensors connecting the physical world to the Internet. And it was originally coined by a UK scientist called Kevin Ashton in 1999 as an umbrella term that means everything from embedded sensing through to data analytics.</a:t>
            </a:r>
          </a:p>
        </p:txBody>
      </p:sp>
      <p:sp>
        <p:nvSpPr>
          <p:cNvPr id="4" name="Slide Number Placeholder 3"/>
          <p:cNvSpPr>
            <a:spLocks noGrp="1"/>
          </p:cNvSpPr>
          <p:nvPr>
            <p:ph type="sldNum" sz="quarter" idx="5"/>
          </p:nvPr>
        </p:nvSpPr>
        <p:spPr/>
        <p:txBody>
          <a:bodyPr/>
          <a:lstStyle/>
          <a:p>
            <a:fld id="{8B5AA96A-8485-4F83-83CD-522EC59F39A7}" type="slidenum">
              <a:rPr lang="en-GB" smtClean="0"/>
              <a:t>4</a:t>
            </a:fld>
            <a:endParaRPr lang="en-GB"/>
          </a:p>
        </p:txBody>
      </p:sp>
    </p:spTree>
    <p:extLst>
      <p:ext uri="{BB962C8B-B14F-4D97-AF65-F5344CB8AC3E}">
        <p14:creationId xmlns:p14="http://schemas.microsoft.com/office/powerpoint/2010/main" val="4025988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 sensor is basically anything that can convert real-world parameters to digital quantities.</a:t>
            </a:r>
          </a:p>
          <a:p>
            <a:endParaRPr lang="en-GB" dirty="0"/>
          </a:p>
          <a:p>
            <a:r>
              <a:rPr lang="en-GB" dirty="0"/>
              <a:t>And there are a huge variety of things we might want to sense, such as temperature, light, sound, pressure, acceleration, and so on, and a correspondingly huge variety of sensors that exist to achieve that.</a:t>
            </a:r>
          </a:p>
          <a:p>
            <a:endParaRPr lang="en-GB" dirty="0"/>
          </a:p>
          <a:p>
            <a:r>
              <a:rPr lang="en-GB" dirty="0"/>
              <a:t>Incidentally, note that certain interfaces, such as touch screens and physical buttons, can act as sensors, but can also separately act as actuators, which we’ll look at on the next slide.</a:t>
            </a:r>
          </a:p>
        </p:txBody>
      </p:sp>
      <p:sp>
        <p:nvSpPr>
          <p:cNvPr id="4" name="Slide Number Placeholder 3"/>
          <p:cNvSpPr>
            <a:spLocks noGrp="1"/>
          </p:cNvSpPr>
          <p:nvPr>
            <p:ph type="sldNum" sz="quarter" idx="5"/>
          </p:nvPr>
        </p:nvSpPr>
        <p:spPr/>
        <p:txBody>
          <a:bodyPr/>
          <a:lstStyle/>
          <a:p>
            <a:fld id="{8B5AA96A-8485-4F83-83CD-522EC59F39A7}" type="slidenum">
              <a:rPr lang="en-GB" smtClean="0"/>
              <a:t>40</a:t>
            </a:fld>
            <a:endParaRPr lang="en-GB"/>
          </a:p>
        </p:txBody>
      </p:sp>
    </p:spTree>
    <p:extLst>
      <p:ext uri="{BB962C8B-B14F-4D97-AF65-F5344CB8AC3E}">
        <p14:creationId xmlns:p14="http://schemas.microsoft.com/office/powerpoint/2010/main" val="2519279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contrast with a sensor, an actuator is any component that can effect a physical change in the real world.</a:t>
            </a:r>
          </a:p>
          <a:p>
            <a:endParaRPr lang="en-GB" dirty="0"/>
          </a:p>
          <a:p>
            <a:r>
              <a:rPr lang="en-GB" dirty="0"/>
              <a:t>And as with sensors, there are many different types of actuator, such as motors, lasers, LEDs, display screens, and so on.</a:t>
            </a:r>
          </a:p>
        </p:txBody>
      </p:sp>
      <p:sp>
        <p:nvSpPr>
          <p:cNvPr id="4" name="Slide Number Placeholder 3"/>
          <p:cNvSpPr>
            <a:spLocks noGrp="1"/>
          </p:cNvSpPr>
          <p:nvPr>
            <p:ph type="sldNum" sz="quarter" idx="5"/>
          </p:nvPr>
        </p:nvSpPr>
        <p:spPr/>
        <p:txBody>
          <a:bodyPr/>
          <a:lstStyle/>
          <a:p>
            <a:fld id="{8B5AA96A-8485-4F83-83CD-522EC59F39A7}" type="slidenum">
              <a:rPr lang="en-GB" smtClean="0"/>
              <a:t>41</a:t>
            </a:fld>
            <a:endParaRPr lang="en-GB"/>
          </a:p>
        </p:txBody>
      </p:sp>
    </p:spTree>
    <p:extLst>
      <p:ext uri="{BB962C8B-B14F-4D97-AF65-F5344CB8AC3E}">
        <p14:creationId xmlns:p14="http://schemas.microsoft.com/office/powerpoint/2010/main" val="1805920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practice, there are always trade-offs to be made when choosing sensors and actuators for a real-world system, and the choices are generally based on one or more key parameters of the devices.</a:t>
            </a:r>
          </a:p>
          <a:p>
            <a:endParaRPr lang="en-GB" dirty="0"/>
          </a:p>
          <a:p>
            <a:r>
              <a:rPr lang="en-GB" dirty="0"/>
              <a:t>And you can see some examples of parameters that might be relevant in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42</a:t>
            </a:fld>
            <a:endParaRPr lang="en-GB"/>
          </a:p>
        </p:txBody>
      </p:sp>
    </p:spTree>
    <p:extLst>
      <p:ext uri="{BB962C8B-B14F-4D97-AF65-F5344CB8AC3E}">
        <p14:creationId xmlns:p14="http://schemas.microsoft.com/office/powerpoint/2010/main" val="1641612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a particular sensor, in this case a sound sensor called a MEMS microphone.</a:t>
            </a:r>
          </a:p>
          <a:p>
            <a:endParaRPr lang="en-GB" dirty="0"/>
          </a:p>
          <a:p>
            <a:r>
              <a:rPr lang="en-GB" dirty="0"/>
              <a:t>And so this one produces digital output, uses around 700 microamps of current when active, and has a maximum sampling rate of 96 kilohertz and a maximum sound pressure level of 136 decibels.</a:t>
            </a:r>
          </a:p>
        </p:txBody>
      </p:sp>
      <p:sp>
        <p:nvSpPr>
          <p:cNvPr id="4" name="Slide Number Placeholder 3"/>
          <p:cNvSpPr>
            <a:spLocks noGrp="1"/>
          </p:cNvSpPr>
          <p:nvPr>
            <p:ph type="sldNum" sz="quarter" idx="5"/>
          </p:nvPr>
        </p:nvSpPr>
        <p:spPr/>
        <p:txBody>
          <a:bodyPr/>
          <a:lstStyle/>
          <a:p>
            <a:fld id="{8B5AA96A-8485-4F83-83CD-522EC59F39A7}" type="slidenum">
              <a:rPr lang="en-GB" smtClean="0"/>
              <a:t>43</a:t>
            </a:fld>
            <a:endParaRPr lang="en-GB"/>
          </a:p>
        </p:txBody>
      </p:sp>
    </p:spTree>
    <p:extLst>
      <p:ext uri="{BB962C8B-B14F-4D97-AF65-F5344CB8AC3E}">
        <p14:creationId xmlns:p14="http://schemas.microsoft.com/office/powerpoint/2010/main" val="3308171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we’ve looked at the computational side of a thing, now let’s talk a bit about sensors and actuators.</a:t>
            </a:r>
          </a:p>
        </p:txBody>
      </p:sp>
      <p:sp>
        <p:nvSpPr>
          <p:cNvPr id="4" name="Slide Number Placeholder 3"/>
          <p:cNvSpPr>
            <a:spLocks noGrp="1"/>
          </p:cNvSpPr>
          <p:nvPr>
            <p:ph type="sldNum" sz="quarter" idx="5"/>
          </p:nvPr>
        </p:nvSpPr>
        <p:spPr/>
        <p:txBody>
          <a:bodyPr/>
          <a:lstStyle/>
          <a:p>
            <a:fld id="{8B5AA96A-8485-4F83-83CD-522EC59F39A7}" type="slidenum">
              <a:rPr lang="en-GB" smtClean="0"/>
              <a:t>44</a:t>
            </a:fld>
            <a:endParaRPr lang="en-GB"/>
          </a:p>
        </p:txBody>
      </p:sp>
    </p:spTree>
    <p:extLst>
      <p:ext uri="{BB962C8B-B14F-4D97-AF65-F5344CB8AC3E}">
        <p14:creationId xmlns:p14="http://schemas.microsoft.com/office/powerpoint/2010/main" val="2582566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to perform any meaningful operation on an IoT thing, you clearly need energy.</a:t>
            </a:r>
          </a:p>
          <a:p>
            <a:endParaRPr lang="en-GB" dirty="0"/>
          </a:p>
          <a:p>
            <a:r>
              <a:rPr lang="en-GB" dirty="0"/>
              <a:t>And thus for there to be a pervasive Internet of Things, there will need to be equally ubiquitous power.</a:t>
            </a:r>
          </a:p>
          <a:p>
            <a:endParaRPr lang="en-GB" dirty="0"/>
          </a:p>
          <a:p>
            <a:r>
              <a:rPr lang="en-GB" dirty="0"/>
              <a:t>So in practice, energy is one of the key limitations that constrains widespread IoT deployment as things stand.</a:t>
            </a:r>
          </a:p>
        </p:txBody>
      </p:sp>
      <p:sp>
        <p:nvSpPr>
          <p:cNvPr id="4" name="Slide Number Placeholder 3"/>
          <p:cNvSpPr>
            <a:spLocks noGrp="1"/>
          </p:cNvSpPr>
          <p:nvPr>
            <p:ph type="sldNum" sz="quarter" idx="5"/>
          </p:nvPr>
        </p:nvSpPr>
        <p:spPr/>
        <p:txBody>
          <a:bodyPr/>
          <a:lstStyle/>
          <a:p>
            <a:fld id="{8B5AA96A-8485-4F83-83CD-522EC59F39A7}" type="slidenum">
              <a:rPr lang="en-GB" smtClean="0"/>
              <a:t>45</a:t>
            </a:fld>
            <a:endParaRPr lang="en-GB"/>
          </a:p>
        </p:txBody>
      </p:sp>
    </p:spTree>
    <p:extLst>
      <p:ext uri="{BB962C8B-B14F-4D97-AF65-F5344CB8AC3E}">
        <p14:creationId xmlns:p14="http://schemas.microsoft.com/office/powerpoint/2010/main" val="3938646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are our options in terms of power?</a:t>
            </a:r>
          </a:p>
          <a:p>
            <a:endParaRPr lang="en-GB" dirty="0"/>
          </a:p>
          <a:p>
            <a:r>
              <a:rPr lang="en-GB" dirty="0"/>
              <a:t>Well, if you want to maximise the available energy, you can’t do any better than mains power, which gives you perpetual computing without any of the fuss.</a:t>
            </a:r>
          </a:p>
          <a:p>
            <a:endParaRPr lang="en-GB" dirty="0"/>
          </a:p>
          <a:p>
            <a:r>
              <a:rPr lang="en-GB" dirty="0"/>
              <a:t>But mains power clearly isn’t suitable for mobile devices, and even for static devices it’s not available everywhere, so if it’s an essential requirement then there are significant limits on where your device can be placed.</a:t>
            </a:r>
          </a:p>
        </p:txBody>
      </p:sp>
      <p:sp>
        <p:nvSpPr>
          <p:cNvPr id="4" name="Slide Number Placeholder 3"/>
          <p:cNvSpPr>
            <a:spLocks noGrp="1"/>
          </p:cNvSpPr>
          <p:nvPr>
            <p:ph type="sldNum" sz="quarter" idx="5"/>
          </p:nvPr>
        </p:nvSpPr>
        <p:spPr/>
        <p:txBody>
          <a:bodyPr/>
          <a:lstStyle/>
          <a:p>
            <a:fld id="{8B5AA96A-8485-4F83-83CD-522EC59F39A7}" type="slidenum">
              <a:rPr lang="en-GB" smtClean="0"/>
              <a:t>46</a:t>
            </a:fld>
            <a:endParaRPr lang="en-GB"/>
          </a:p>
        </p:txBody>
      </p:sp>
    </p:spTree>
    <p:extLst>
      <p:ext uri="{BB962C8B-B14F-4D97-AF65-F5344CB8AC3E}">
        <p14:creationId xmlns:p14="http://schemas.microsoft.com/office/powerpoint/2010/main" val="2595110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if you’re in a situation where mains power isn’t viable?</a:t>
            </a:r>
          </a:p>
          <a:p>
            <a:endParaRPr lang="en-GB" dirty="0"/>
          </a:p>
          <a:p>
            <a:r>
              <a:rPr lang="en-GB" dirty="0"/>
              <a:t>Well, another option is obviously batteries, and most commonly chemical ones.</a:t>
            </a:r>
          </a:p>
          <a:p>
            <a:endParaRPr lang="en-GB" dirty="0"/>
          </a:p>
          <a:p>
            <a:r>
              <a:rPr lang="en-GB" dirty="0"/>
              <a:t>And these come in two main flavours, primary and secondary, where primary batteries are those that have a high energy density but cannot be recharged, whereas secondary batteries are rechargeable.</a:t>
            </a:r>
          </a:p>
          <a:p>
            <a:endParaRPr lang="en-GB" dirty="0"/>
          </a:p>
          <a:p>
            <a:r>
              <a:rPr lang="en-GB" dirty="0"/>
              <a:t>Even in the case of a rechargeable battery, though, it’s not always obvious where the energy should come from to recharge it.</a:t>
            </a:r>
          </a:p>
        </p:txBody>
      </p:sp>
      <p:sp>
        <p:nvSpPr>
          <p:cNvPr id="4" name="Slide Number Placeholder 3"/>
          <p:cNvSpPr>
            <a:spLocks noGrp="1"/>
          </p:cNvSpPr>
          <p:nvPr>
            <p:ph type="sldNum" sz="quarter" idx="5"/>
          </p:nvPr>
        </p:nvSpPr>
        <p:spPr/>
        <p:txBody>
          <a:bodyPr/>
          <a:lstStyle/>
          <a:p>
            <a:fld id="{8B5AA96A-8485-4F83-83CD-522EC59F39A7}" type="slidenum">
              <a:rPr lang="en-GB" smtClean="0"/>
              <a:t>47</a:t>
            </a:fld>
            <a:endParaRPr lang="en-GB"/>
          </a:p>
        </p:txBody>
      </p:sp>
    </p:spTree>
    <p:extLst>
      <p:ext uri="{BB962C8B-B14F-4D97-AF65-F5344CB8AC3E}">
        <p14:creationId xmlns:p14="http://schemas.microsoft.com/office/powerpoint/2010/main" val="4105983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is a major issue in practice, because in reality, many deployments are uncontrolled, and it’s not practical to physically intervene in them all the time to recharge or replace the batteries. And even if we could somehow do that, disposing of all of the batteries correctly to avoid environmental damage would be prohibitively costly.</a:t>
            </a:r>
          </a:p>
          <a:p>
            <a:endParaRPr lang="en-GB" dirty="0"/>
          </a:p>
          <a:p>
            <a:r>
              <a:rPr lang="en-GB" dirty="0"/>
              <a:t>And it’s often similarly infeasible to run a wire to every single sensor, which rules out using the mains instead.</a:t>
            </a:r>
          </a:p>
          <a:p>
            <a:endParaRPr lang="en-GB" dirty="0"/>
          </a:p>
          <a:p>
            <a:r>
              <a:rPr lang="en-GB" dirty="0"/>
              <a:t>So what can we do?</a:t>
            </a:r>
          </a:p>
        </p:txBody>
      </p:sp>
      <p:sp>
        <p:nvSpPr>
          <p:cNvPr id="4" name="Slide Number Placeholder 3"/>
          <p:cNvSpPr>
            <a:spLocks noGrp="1"/>
          </p:cNvSpPr>
          <p:nvPr>
            <p:ph type="sldNum" sz="quarter" idx="5"/>
          </p:nvPr>
        </p:nvSpPr>
        <p:spPr/>
        <p:txBody>
          <a:bodyPr/>
          <a:lstStyle/>
          <a:p>
            <a:fld id="{8B5AA96A-8485-4F83-83CD-522EC59F39A7}" type="slidenum">
              <a:rPr lang="en-GB" smtClean="0"/>
              <a:t>48</a:t>
            </a:fld>
            <a:endParaRPr lang="en-GB"/>
          </a:p>
        </p:txBody>
      </p:sp>
    </p:spTree>
    <p:extLst>
      <p:ext uri="{BB962C8B-B14F-4D97-AF65-F5344CB8AC3E}">
        <p14:creationId xmlns:p14="http://schemas.microsoft.com/office/powerpoint/2010/main" val="458221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the alternative is to try to extract energy from your device’s ambient surroundings, in effect turning your device into a miniature power station.</a:t>
            </a:r>
          </a:p>
          <a:p>
            <a:endParaRPr lang="en-GB" dirty="0"/>
          </a:p>
          <a:p>
            <a:r>
              <a:rPr lang="en-GB" dirty="0"/>
              <a:t>And there are obviously lots of options for this, such as solar, wind, thermal and so on, but as ever with such sources, the availability may be highly variable.</a:t>
            </a:r>
          </a:p>
          <a:p>
            <a:endParaRPr lang="en-GB" dirty="0"/>
          </a:p>
          <a:p>
            <a:r>
              <a:rPr lang="en-GB" dirty="0"/>
              <a:t>And so in practice, you end up needing to buffer energy in a small battery or a super-capacitor, but if you do this, then it can work quite well, and theoretically allow for perpetual operation of the device.</a:t>
            </a:r>
          </a:p>
          <a:p>
            <a:endParaRPr lang="en-GB" dirty="0"/>
          </a:p>
          <a:p>
            <a:r>
              <a:rPr lang="en-GB" dirty="0"/>
              <a:t>So let’s now look at a few of the options in more detail.</a:t>
            </a:r>
          </a:p>
        </p:txBody>
      </p:sp>
      <p:sp>
        <p:nvSpPr>
          <p:cNvPr id="4" name="Slide Number Placeholder 3"/>
          <p:cNvSpPr>
            <a:spLocks noGrp="1"/>
          </p:cNvSpPr>
          <p:nvPr>
            <p:ph type="sldNum" sz="quarter" idx="5"/>
          </p:nvPr>
        </p:nvSpPr>
        <p:spPr/>
        <p:txBody>
          <a:bodyPr/>
          <a:lstStyle/>
          <a:p>
            <a:fld id="{8B5AA96A-8485-4F83-83CD-522EC59F39A7}" type="slidenum">
              <a:rPr lang="en-GB" smtClean="0"/>
              <a:t>49</a:t>
            </a:fld>
            <a:endParaRPr lang="en-GB"/>
          </a:p>
        </p:txBody>
      </p:sp>
    </p:spTree>
    <p:extLst>
      <p:ext uri="{BB962C8B-B14F-4D97-AF65-F5344CB8AC3E}">
        <p14:creationId xmlns:p14="http://schemas.microsoft.com/office/powerpoint/2010/main" val="550794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on some level, it was a bit of a marketing phrase even then, and of course it’s now led to lots of follow-on marketing phrases, mostly involving the word ‘smart’. So now we have smart homes, smart cities, smart factories, and so on, because smart things are commonly thought of as being de facto good, and companies thus think they can sell you more of them.</a:t>
            </a:r>
          </a:p>
        </p:txBody>
      </p:sp>
      <p:sp>
        <p:nvSpPr>
          <p:cNvPr id="4" name="Slide Number Placeholder 3"/>
          <p:cNvSpPr>
            <a:spLocks noGrp="1"/>
          </p:cNvSpPr>
          <p:nvPr>
            <p:ph type="sldNum" sz="quarter" idx="5"/>
          </p:nvPr>
        </p:nvSpPr>
        <p:spPr/>
        <p:txBody>
          <a:bodyPr/>
          <a:lstStyle/>
          <a:p>
            <a:fld id="{8B5AA96A-8485-4F83-83CD-522EC59F39A7}" type="slidenum">
              <a:rPr lang="en-GB" smtClean="0"/>
              <a:t>5</a:t>
            </a:fld>
            <a:endParaRPr lang="en-GB"/>
          </a:p>
        </p:txBody>
      </p:sp>
    </p:spTree>
    <p:extLst>
      <p:ext uri="{BB962C8B-B14F-4D97-AF65-F5344CB8AC3E}">
        <p14:creationId xmlns:p14="http://schemas.microsoft.com/office/powerpoint/2010/main" val="8093621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solar, you can use photo-voltaic cells to convert radiant solar energy to electrical current. And outside, this actually works pretty well, with an average return of 1000W per square metre of cells. Inside, though, it’s obviously much more challenging because you don’t get direct sunlight. And even outside, there are seasonal and diurnal variations that make the actual amount of power you can generate fluctuate over time. Nevertheless, when it’s viable, solar does allow you to generate significant levels of harvestable energy.</a:t>
            </a:r>
          </a:p>
        </p:txBody>
      </p:sp>
      <p:sp>
        <p:nvSpPr>
          <p:cNvPr id="4" name="Slide Number Placeholder 3"/>
          <p:cNvSpPr>
            <a:spLocks noGrp="1"/>
          </p:cNvSpPr>
          <p:nvPr>
            <p:ph type="sldNum" sz="quarter" idx="5"/>
          </p:nvPr>
        </p:nvSpPr>
        <p:spPr/>
        <p:txBody>
          <a:bodyPr/>
          <a:lstStyle/>
          <a:p>
            <a:fld id="{8B5AA96A-8485-4F83-83CD-522EC59F39A7}" type="slidenum">
              <a:rPr lang="en-GB" smtClean="0"/>
              <a:t>50</a:t>
            </a:fld>
            <a:endParaRPr lang="en-GB"/>
          </a:p>
        </p:txBody>
      </p:sp>
    </p:spTree>
    <p:extLst>
      <p:ext uri="{BB962C8B-B14F-4D97-AF65-F5344CB8AC3E}">
        <p14:creationId xmlns:p14="http://schemas.microsoft.com/office/powerpoint/2010/main" val="28517427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 you can roughly see how the voltage you’re able to achieve varies over the course of a day. So basically it’s consistently pretty good when the sun’s out, doesn’t work at all when it’s not, and smoothly transitions between the two around dawn and dusk. Which is what you’d expect, really, because it’s based on your ability to see sunlight!</a:t>
            </a:r>
          </a:p>
        </p:txBody>
      </p:sp>
      <p:sp>
        <p:nvSpPr>
          <p:cNvPr id="4" name="Slide Number Placeholder 3"/>
          <p:cNvSpPr>
            <a:spLocks noGrp="1"/>
          </p:cNvSpPr>
          <p:nvPr>
            <p:ph type="sldNum" sz="quarter" idx="5"/>
          </p:nvPr>
        </p:nvSpPr>
        <p:spPr/>
        <p:txBody>
          <a:bodyPr/>
          <a:lstStyle/>
          <a:p>
            <a:fld id="{8B5AA96A-8485-4F83-83CD-522EC59F39A7}" type="slidenum">
              <a:rPr lang="en-GB" smtClean="0"/>
              <a:t>51</a:t>
            </a:fld>
            <a:endParaRPr lang="en-GB"/>
          </a:p>
        </p:txBody>
      </p:sp>
    </p:spTree>
    <p:extLst>
      <p:ext uri="{BB962C8B-B14F-4D97-AF65-F5344CB8AC3E}">
        <p14:creationId xmlns:p14="http://schemas.microsoft.com/office/powerpoint/2010/main" val="3454163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another way of harvesting energy is based on vibration. So here, the idea is to use resonant masses to extract energy from vibrations or impacts. And these vibrations can be regular, such as you might find in an air-conditioning duct, or irregular, such as you might find in a train or road bridge. In either case, the harvestable energy is in the milliwatt range, so pretty small, but that can be enough for certain types of device.</a:t>
            </a:r>
          </a:p>
        </p:txBody>
      </p:sp>
      <p:sp>
        <p:nvSpPr>
          <p:cNvPr id="4" name="Slide Number Placeholder 3"/>
          <p:cNvSpPr>
            <a:spLocks noGrp="1"/>
          </p:cNvSpPr>
          <p:nvPr>
            <p:ph type="sldNum" sz="quarter" idx="5"/>
          </p:nvPr>
        </p:nvSpPr>
        <p:spPr/>
        <p:txBody>
          <a:bodyPr/>
          <a:lstStyle/>
          <a:p>
            <a:fld id="{8B5AA96A-8485-4F83-83CD-522EC59F39A7}" type="slidenum">
              <a:rPr lang="en-GB" smtClean="0"/>
              <a:t>52</a:t>
            </a:fld>
            <a:endParaRPr lang="en-GB"/>
          </a:p>
        </p:txBody>
      </p:sp>
    </p:spTree>
    <p:extLst>
      <p:ext uri="{BB962C8B-B14F-4D97-AF65-F5344CB8AC3E}">
        <p14:creationId xmlns:p14="http://schemas.microsoft.com/office/powerpoint/2010/main" val="1814058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a paper on vibration-based energy harvesting in case you want to find out a bit more.</a:t>
            </a:r>
          </a:p>
        </p:txBody>
      </p:sp>
      <p:sp>
        <p:nvSpPr>
          <p:cNvPr id="4" name="Slide Number Placeholder 3"/>
          <p:cNvSpPr>
            <a:spLocks noGrp="1"/>
          </p:cNvSpPr>
          <p:nvPr>
            <p:ph type="sldNum" sz="quarter" idx="5"/>
          </p:nvPr>
        </p:nvSpPr>
        <p:spPr/>
        <p:txBody>
          <a:bodyPr/>
          <a:lstStyle/>
          <a:p>
            <a:fld id="{8B5AA96A-8485-4F83-83CD-522EC59F39A7}" type="slidenum">
              <a:rPr lang="en-GB" smtClean="0"/>
              <a:t>53</a:t>
            </a:fld>
            <a:endParaRPr lang="en-GB"/>
          </a:p>
        </p:txBody>
      </p:sp>
    </p:spTree>
    <p:extLst>
      <p:ext uri="{BB962C8B-B14F-4D97-AF65-F5344CB8AC3E}">
        <p14:creationId xmlns:p14="http://schemas.microsoft.com/office/powerpoint/2010/main" val="3567741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moving on, another type of ambient energy you can harvest is thermal energy, for example by exploiting the thermal gradient between a person and their surroundings.</a:t>
            </a:r>
          </a:p>
          <a:p>
            <a:endParaRPr lang="en-GB" dirty="0"/>
          </a:p>
          <a:p>
            <a:r>
              <a:rPr lang="en-GB" dirty="0"/>
              <a:t>In this case, the amount of energy you can harvest is in the microwatt range, so even smaller than with vibrations, but again, this has its uses.</a:t>
            </a:r>
          </a:p>
          <a:p>
            <a:endParaRPr lang="en-GB" dirty="0"/>
          </a:p>
          <a:p>
            <a:r>
              <a:rPr lang="en-GB" dirty="0"/>
              <a:t>And note that it can also be boosted by using thermal reservoirs to buffer thermal energy.</a:t>
            </a:r>
          </a:p>
        </p:txBody>
      </p:sp>
      <p:sp>
        <p:nvSpPr>
          <p:cNvPr id="4" name="Slide Number Placeholder 3"/>
          <p:cNvSpPr>
            <a:spLocks noGrp="1"/>
          </p:cNvSpPr>
          <p:nvPr>
            <p:ph type="sldNum" sz="quarter" idx="5"/>
          </p:nvPr>
        </p:nvSpPr>
        <p:spPr/>
        <p:txBody>
          <a:bodyPr/>
          <a:lstStyle/>
          <a:p>
            <a:fld id="{8B5AA96A-8485-4F83-83CD-522EC59F39A7}" type="slidenum">
              <a:rPr lang="en-GB" smtClean="0"/>
              <a:t>54</a:t>
            </a:fld>
            <a:endParaRPr lang="en-GB"/>
          </a:p>
        </p:txBody>
      </p:sp>
    </p:spTree>
    <p:extLst>
      <p:ext uri="{BB962C8B-B14F-4D97-AF65-F5344CB8AC3E}">
        <p14:creationId xmlns:p14="http://schemas.microsoft.com/office/powerpoint/2010/main" val="4151475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yet another type of energy that can be harvested is radio energy, for example from </a:t>
            </a:r>
            <a:r>
              <a:rPr lang="en-GB" dirty="0" err="1"/>
              <a:t>WiFi</a:t>
            </a:r>
            <a:r>
              <a:rPr lang="en-GB" dirty="0"/>
              <a:t> or TV broadcasts.</a:t>
            </a:r>
          </a:p>
          <a:p>
            <a:endParaRPr lang="en-GB" dirty="0"/>
          </a:p>
          <a:p>
            <a:r>
              <a:rPr lang="en-GB" dirty="0"/>
              <a:t>Again, the amount of power you can harvest in this way is relatively small, but it can be enough to power a low-power sensor node.</a:t>
            </a:r>
          </a:p>
          <a:p>
            <a:endParaRPr lang="en-GB" dirty="0"/>
          </a:p>
          <a:p>
            <a:r>
              <a:rPr lang="en-GB" dirty="0"/>
              <a:t>And it’s a technique that’s well suited to indoor and industrial applications.</a:t>
            </a:r>
          </a:p>
          <a:p>
            <a:endParaRPr lang="en-GB" dirty="0"/>
          </a:p>
          <a:p>
            <a:r>
              <a:rPr lang="en-GB" dirty="0"/>
              <a:t>The main challenge in this case is in tuning the antenna to signals of opportunity.</a:t>
            </a:r>
          </a:p>
        </p:txBody>
      </p:sp>
      <p:sp>
        <p:nvSpPr>
          <p:cNvPr id="4" name="Slide Number Placeholder 3"/>
          <p:cNvSpPr>
            <a:spLocks noGrp="1"/>
          </p:cNvSpPr>
          <p:nvPr>
            <p:ph type="sldNum" sz="quarter" idx="5"/>
          </p:nvPr>
        </p:nvSpPr>
        <p:spPr/>
        <p:txBody>
          <a:bodyPr/>
          <a:lstStyle/>
          <a:p>
            <a:fld id="{8B5AA96A-8485-4F83-83CD-522EC59F39A7}" type="slidenum">
              <a:rPr lang="en-GB" smtClean="0"/>
              <a:t>55</a:t>
            </a:fld>
            <a:endParaRPr lang="en-GB"/>
          </a:p>
        </p:txBody>
      </p:sp>
    </p:spTree>
    <p:extLst>
      <p:ext uri="{BB962C8B-B14F-4D97-AF65-F5344CB8AC3E}">
        <p14:creationId xmlns:p14="http://schemas.microsoft.com/office/powerpoint/2010/main" val="39511907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one application that can benefit from radio energy harvesting is smart bank cards, as you can see on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56</a:t>
            </a:fld>
            <a:endParaRPr lang="en-GB"/>
          </a:p>
        </p:txBody>
      </p:sp>
    </p:spTree>
    <p:extLst>
      <p:ext uri="{BB962C8B-B14F-4D97-AF65-F5344CB8AC3E}">
        <p14:creationId xmlns:p14="http://schemas.microsoft.com/office/powerpoint/2010/main" val="42229795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also useful for RFIDs, which are a canonical example of battery-less, passive tags.</a:t>
            </a:r>
          </a:p>
          <a:p>
            <a:endParaRPr lang="en-GB" dirty="0"/>
          </a:p>
          <a:p>
            <a:r>
              <a:rPr lang="en-GB" dirty="0"/>
              <a:t>These can be extremely low-cost at less than 5p a tag, only powering up when they’re in range of a transmitter, at which point the communication and the power transfer can happen simultaneously.</a:t>
            </a:r>
          </a:p>
        </p:txBody>
      </p:sp>
      <p:sp>
        <p:nvSpPr>
          <p:cNvPr id="4" name="Slide Number Placeholder 3"/>
          <p:cNvSpPr>
            <a:spLocks noGrp="1"/>
          </p:cNvSpPr>
          <p:nvPr>
            <p:ph type="sldNum" sz="quarter" idx="5"/>
          </p:nvPr>
        </p:nvSpPr>
        <p:spPr/>
        <p:txBody>
          <a:bodyPr/>
          <a:lstStyle/>
          <a:p>
            <a:fld id="{8B5AA96A-8485-4F83-83CD-522EC59F39A7}" type="slidenum">
              <a:rPr lang="en-GB" smtClean="0"/>
              <a:t>57</a:t>
            </a:fld>
            <a:endParaRPr lang="en-GB"/>
          </a:p>
        </p:txBody>
      </p:sp>
    </p:spTree>
    <p:extLst>
      <p:ext uri="{BB962C8B-B14F-4D97-AF65-F5344CB8AC3E}">
        <p14:creationId xmlns:p14="http://schemas.microsoft.com/office/powerpoint/2010/main" val="9821126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overall comparison of various different types of ambient energy harvesting, to help you to make a choice between them for a particular application.</a:t>
            </a:r>
          </a:p>
        </p:txBody>
      </p:sp>
      <p:sp>
        <p:nvSpPr>
          <p:cNvPr id="4" name="Slide Number Placeholder 3"/>
          <p:cNvSpPr>
            <a:spLocks noGrp="1"/>
          </p:cNvSpPr>
          <p:nvPr>
            <p:ph type="sldNum" sz="quarter" idx="5"/>
          </p:nvPr>
        </p:nvSpPr>
        <p:spPr/>
        <p:txBody>
          <a:bodyPr/>
          <a:lstStyle/>
          <a:p>
            <a:fld id="{8B5AA96A-8485-4F83-83CD-522EC59F39A7}" type="slidenum">
              <a:rPr lang="en-GB" smtClean="0"/>
              <a:t>58</a:t>
            </a:fld>
            <a:endParaRPr lang="en-GB"/>
          </a:p>
        </p:txBody>
      </p:sp>
    </p:spTree>
    <p:extLst>
      <p:ext uri="{BB962C8B-B14F-4D97-AF65-F5344CB8AC3E}">
        <p14:creationId xmlns:p14="http://schemas.microsoft.com/office/powerpoint/2010/main" val="3269735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one thing we haven’t talked about so far is the potential implications of fluctuating energy availability on software.</a:t>
            </a:r>
          </a:p>
          <a:p>
            <a:endParaRPr lang="en-GB" dirty="0"/>
          </a:p>
          <a:p>
            <a:r>
              <a:rPr lang="en-GB" dirty="0"/>
              <a:t>So in conventional computing, this just isn’t an issue. We plug our computer into the mains, and we assume that there’s infinite power available.</a:t>
            </a:r>
          </a:p>
          <a:p>
            <a:endParaRPr lang="en-GB" dirty="0"/>
          </a:p>
          <a:p>
            <a:r>
              <a:rPr lang="en-GB" dirty="0"/>
              <a:t>But particularly when harvesting energy from the surroundings, it can clearly be a major issue that needs careful handling.</a:t>
            </a:r>
          </a:p>
          <a:p>
            <a:endParaRPr lang="en-GB" dirty="0"/>
          </a:p>
          <a:p>
            <a:r>
              <a:rPr lang="en-GB" dirty="0"/>
              <a:t>So what can we do?</a:t>
            </a:r>
          </a:p>
        </p:txBody>
      </p:sp>
      <p:sp>
        <p:nvSpPr>
          <p:cNvPr id="4" name="Slide Number Placeholder 3"/>
          <p:cNvSpPr>
            <a:spLocks noGrp="1"/>
          </p:cNvSpPr>
          <p:nvPr>
            <p:ph type="sldNum" sz="quarter" idx="5"/>
          </p:nvPr>
        </p:nvSpPr>
        <p:spPr/>
        <p:txBody>
          <a:bodyPr/>
          <a:lstStyle/>
          <a:p>
            <a:fld id="{8B5AA96A-8485-4F83-83CD-522EC59F39A7}" type="slidenum">
              <a:rPr lang="en-GB" smtClean="0"/>
              <a:t>59</a:t>
            </a:fld>
            <a:endParaRPr lang="en-GB"/>
          </a:p>
        </p:txBody>
      </p:sp>
    </p:spTree>
    <p:extLst>
      <p:ext uri="{BB962C8B-B14F-4D97-AF65-F5344CB8AC3E}">
        <p14:creationId xmlns:p14="http://schemas.microsoft.com/office/powerpoint/2010/main" val="233947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has it all just been a marketing exercise? Or is there something real underlying it?</a:t>
            </a:r>
          </a:p>
          <a:p>
            <a:endParaRPr lang="en-GB" dirty="0"/>
          </a:p>
          <a:p>
            <a:r>
              <a:rPr lang="en-GB" dirty="0"/>
              <a:t>Well, to be honest, there have been a lot of real improvements in technology over the last twenty years. So for example, enabling your toaster to access the internet might not be all that useful, but it is potentially very useful to be able to do things like control robots over the internet, and that’s now very much a thing. And similarly, it’s potentially very useful for autonomous cars to be able to communicate via the internet, without needing to establish direct connections between them.</a:t>
            </a:r>
          </a:p>
          <a:p>
            <a:endParaRPr lang="en-GB" dirty="0"/>
          </a:p>
          <a:p>
            <a:r>
              <a:rPr lang="en-GB" dirty="0"/>
              <a:t>So even if we think all of the hype and the buzzwords are a bit ridiculous, and personally I do, it’s still worth paying careful attention to the real technological advances being made under cover of the jargon.</a:t>
            </a:r>
          </a:p>
        </p:txBody>
      </p:sp>
      <p:sp>
        <p:nvSpPr>
          <p:cNvPr id="4" name="Slide Number Placeholder 3"/>
          <p:cNvSpPr>
            <a:spLocks noGrp="1"/>
          </p:cNvSpPr>
          <p:nvPr>
            <p:ph type="sldNum" sz="quarter" idx="5"/>
          </p:nvPr>
        </p:nvSpPr>
        <p:spPr/>
        <p:txBody>
          <a:bodyPr/>
          <a:lstStyle/>
          <a:p>
            <a:fld id="{8B5AA96A-8485-4F83-83CD-522EC59F39A7}" type="slidenum">
              <a:rPr lang="en-GB" smtClean="0"/>
              <a:t>6</a:t>
            </a:fld>
            <a:endParaRPr lang="en-GB"/>
          </a:p>
        </p:txBody>
      </p:sp>
    </p:spTree>
    <p:extLst>
      <p:ext uri="{BB962C8B-B14F-4D97-AF65-F5344CB8AC3E}">
        <p14:creationId xmlns:p14="http://schemas.microsoft.com/office/powerpoint/2010/main" val="3210121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we need to write our programs to cope with the possibility of power being removed at any time, since that’s very likely. So that means that any important operations need to be atomic and easy to roll back.</a:t>
            </a:r>
          </a:p>
          <a:p>
            <a:endParaRPr lang="en-GB" dirty="0"/>
          </a:p>
          <a:p>
            <a:r>
              <a:rPr lang="en-GB" dirty="0"/>
              <a:t>And we’re also going to want to think about storing regular checkpoints in non-volatile memory, so that data isn’t lost when the power goes down. However, it’s worth noting that this costs energy, so there’s going to be a limit to how often we can do this, and we’re going to have to carefully manage that trade-off.</a:t>
            </a:r>
          </a:p>
        </p:txBody>
      </p:sp>
      <p:sp>
        <p:nvSpPr>
          <p:cNvPr id="4" name="Slide Number Placeholder 3"/>
          <p:cNvSpPr>
            <a:spLocks noGrp="1"/>
          </p:cNvSpPr>
          <p:nvPr>
            <p:ph type="sldNum" sz="quarter" idx="5"/>
          </p:nvPr>
        </p:nvSpPr>
        <p:spPr/>
        <p:txBody>
          <a:bodyPr/>
          <a:lstStyle/>
          <a:p>
            <a:fld id="{8B5AA96A-8485-4F83-83CD-522EC59F39A7}" type="slidenum">
              <a:rPr lang="en-GB" smtClean="0"/>
              <a:t>60</a:t>
            </a:fld>
            <a:endParaRPr lang="en-GB"/>
          </a:p>
        </p:txBody>
      </p:sp>
    </p:spTree>
    <p:extLst>
      <p:ext uri="{BB962C8B-B14F-4D97-AF65-F5344CB8AC3E}">
        <p14:creationId xmlns:p14="http://schemas.microsoft.com/office/powerpoint/2010/main" val="4936860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practice, there are also special operating systems for transiently powered computation, and you can see an example of that, known as </a:t>
            </a:r>
            <a:r>
              <a:rPr lang="en-GB" dirty="0" err="1"/>
              <a:t>HarvOS</a:t>
            </a:r>
            <a:r>
              <a:rPr lang="en-GB" dirty="0"/>
              <a:t>, in this slide.</a:t>
            </a:r>
          </a:p>
          <a:p>
            <a:endParaRPr lang="en-GB" dirty="0"/>
          </a:p>
          <a:p>
            <a:r>
              <a:rPr lang="en-GB" dirty="0"/>
              <a:t>And the way this works it that it heuristically decides how many cycles to run before checkpointing, and then restores the last checkpoint and carries on when power is restored.</a:t>
            </a:r>
          </a:p>
          <a:p>
            <a:endParaRPr lang="en-GB" dirty="0"/>
          </a:p>
          <a:p>
            <a:r>
              <a:rPr lang="en-GB" dirty="0"/>
              <a:t>So as ever, if you want more detail on that, please have a look through the paper.</a:t>
            </a:r>
          </a:p>
        </p:txBody>
      </p:sp>
      <p:sp>
        <p:nvSpPr>
          <p:cNvPr id="4" name="Slide Number Placeholder 3"/>
          <p:cNvSpPr>
            <a:spLocks noGrp="1"/>
          </p:cNvSpPr>
          <p:nvPr>
            <p:ph type="sldNum" sz="quarter" idx="5"/>
          </p:nvPr>
        </p:nvSpPr>
        <p:spPr/>
        <p:txBody>
          <a:bodyPr/>
          <a:lstStyle/>
          <a:p>
            <a:fld id="{8B5AA96A-8485-4F83-83CD-522EC59F39A7}" type="slidenum">
              <a:rPr lang="en-GB" smtClean="0"/>
              <a:t>61</a:t>
            </a:fld>
            <a:endParaRPr lang="en-GB"/>
          </a:p>
        </p:txBody>
      </p:sp>
    </p:spTree>
    <p:extLst>
      <p:ext uri="{BB962C8B-B14F-4D97-AF65-F5344CB8AC3E}">
        <p14:creationId xmlns:p14="http://schemas.microsoft.com/office/powerpoint/2010/main" val="40107179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summary, having now looked at all of the key components that make up a thing, we can see that there’s vast heterogeneity between the different types of things we’re considering in practice, both in terms of their connectivity, their compute power, their sources of energy, and their cost.</a:t>
            </a:r>
          </a:p>
        </p:txBody>
      </p:sp>
      <p:sp>
        <p:nvSpPr>
          <p:cNvPr id="4" name="Slide Number Placeholder 3"/>
          <p:cNvSpPr>
            <a:spLocks noGrp="1"/>
          </p:cNvSpPr>
          <p:nvPr>
            <p:ph type="sldNum" sz="quarter" idx="5"/>
          </p:nvPr>
        </p:nvSpPr>
        <p:spPr/>
        <p:txBody>
          <a:bodyPr/>
          <a:lstStyle/>
          <a:p>
            <a:fld id="{8B5AA96A-8485-4F83-83CD-522EC59F39A7}" type="slidenum">
              <a:rPr lang="en-GB" smtClean="0"/>
              <a:t>62</a:t>
            </a:fld>
            <a:endParaRPr lang="en-GB"/>
          </a:p>
        </p:txBody>
      </p:sp>
    </p:spTree>
    <p:extLst>
      <p:ext uri="{BB962C8B-B14F-4D97-AF65-F5344CB8AC3E}">
        <p14:creationId xmlns:p14="http://schemas.microsoft.com/office/powerpoint/2010/main" val="858945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if you want further reading on any of this, there are some references in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63</a:t>
            </a:fld>
            <a:endParaRPr lang="en-GB"/>
          </a:p>
        </p:txBody>
      </p:sp>
    </p:spTree>
    <p:extLst>
      <p:ext uri="{BB962C8B-B14F-4D97-AF65-F5344CB8AC3E}">
        <p14:creationId xmlns:p14="http://schemas.microsoft.com/office/powerpoint/2010/main" val="16394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let’s say we’re going to invest a bit of effort in understanding what IoT’s all about. So can we at least define it?</a:t>
            </a:r>
          </a:p>
          <a:p>
            <a:endParaRPr lang="en-GB" dirty="0"/>
          </a:p>
          <a:p>
            <a:r>
              <a:rPr lang="en-GB" dirty="0"/>
              <a:t>Well unfortunately, because it’s a marketing thing, it’s not actually all that easy to define in an objective way. And so lots of people have tried to do it, and all come up with slightly different definitions.</a:t>
            </a:r>
          </a:p>
          <a:p>
            <a:endParaRPr lang="en-GB" dirty="0"/>
          </a:p>
          <a:p>
            <a:r>
              <a:rPr lang="en-GB" dirty="0"/>
              <a:t>So for example, the IEEE tried it, and ended up spending 86 pages on it. And we’re definitely not going to read that. So what about something a bit shorter?</a:t>
            </a:r>
          </a:p>
        </p:txBody>
      </p:sp>
      <p:sp>
        <p:nvSpPr>
          <p:cNvPr id="4" name="Slide Number Placeholder 3"/>
          <p:cNvSpPr>
            <a:spLocks noGrp="1"/>
          </p:cNvSpPr>
          <p:nvPr>
            <p:ph type="sldNum" sz="quarter" idx="5"/>
          </p:nvPr>
        </p:nvSpPr>
        <p:spPr/>
        <p:txBody>
          <a:bodyPr/>
          <a:lstStyle/>
          <a:p>
            <a:fld id="{8B5AA96A-8485-4F83-83CD-522EC59F39A7}" type="slidenum">
              <a:rPr lang="en-GB" smtClean="0"/>
              <a:t>7</a:t>
            </a:fld>
            <a:endParaRPr lang="en-GB"/>
          </a:p>
        </p:txBody>
      </p:sp>
    </p:spTree>
    <p:extLst>
      <p:ext uri="{BB962C8B-B14F-4D97-AF65-F5344CB8AC3E}">
        <p14:creationId xmlns:p14="http://schemas.microsoft.com/office/powerpoint/2010/main" val="3321144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here’s a Weber et al. definition from 2010. So they define it as “</a:t>
            </a:r>
            <a:r>
              <a:rPr lang="en-GB" sz="1200" spc="-40" dirty="0">
                <a:solidFill>
                  <a:srgbClr val="22373A"/>
                </a:solidFill>
                <a:latin typeface="Palatino Linotype"/>
                <a:cs typeface="Palatino Linotype"/>
              </a:rPr>
              <a:t>a</a:t>
            </a:r>
            <a:r>
              <a:rPr lang="en-GB" sz="1200" spc="-35" dirty="0">
                <a:solidFill>
                  <a:srgbClr val="22373A"/>
                </a:solidFill>
                <a:latin typeface="Palatino Linotype"/>
                <a:cs typeface="Palatino Linotype"/>
              </a:rPr>
              <a:t> </a:t>
            </a:r>
            <a:r>
              <a:rPr lang="en-GB" sz="1200" spc="-65" dirty="0">
                <a:solidFill>
                  <a:srgbClr val="22373A"/>
                </a:solidFill>
                <a:latin typeface="Palatino Linotype"/>
                <a:cs typeface="Palatino Linotype"/>
              </a:rPr>
              <a:t>world</a:t>
            </a:r>
            <a:r>
              <a:rPr lang="en-GB" sz="1200" spc="-60" dirty="0">
                <a:solidFill>
                  <a:srgbClr val="22373A"/>
                </a:solidFill>
                <a:latin typeface="Palatino Linotype"/>
                <a:cs typeface="Palatino Linotype"/>
              </a:rPr>
              <a:t> </a:t>
            </a:r>
            <a:r>
              <a:rPr lang="en-GB" sz="1200" spc="-55" dirty="0">
                <a:solidFill>
                  <a:srgbClr val="22373A"/>
                </a:solidFill>
                <a:latin typeface="Palatino Linotype"/>
                <a:cs typeface="Palatino Linotype"/>
              </a:rPr>
              <a:t>where</a:t>
            </a:r>
            <a:r>
              <a:rPr lang="en-GB" sz="1200" spc="-50" dirty="0">
                <a:solidFill>
                  <a:srgbClr val="22373A"/>
                </a:solidFill>
                <a:latin typeface="Palatino Linotype"/>
                <a:cs typeface="Palatino Linotype"/>
              </a:rPr>
              <a:t> </a:t>
            </a:r>
            <a:r>
              <a:rPr lang="en-GB" sz="1200" spc="-30" dirty="0">
                <a:solidFill>
                  <a:srgbClr val="22373A"/>
                </a:solidFill>
                <a:latin typeface="Palatino Linotype"/>
                <a:cs typeface="Palatino Linotype"/>
              </a:rPr>
              <a:t>physical</a:t>
            </a:r>
            <a:r>
              <a:rPr lang="en-GB" sz="1200" spc="-25" dirty="0">
                <a:solidFill>
                  <a:srgbClr val="22373A"/>
                </a:solidFill>
                <a:latin typeface="Palatino Linotype"/>
                <a:cs typeface="Palatino Linotype"/>
              </a:rPr>
              <a:t> </a:t>
            </a:r>
            <a:r>
              <a:rPr lang="en-GB" sz="1200" dirty="0">
                <a:solidFill>
                  <a:srgbClr val="22373A"/>
                </a:solidFill>
                <a:latin typeface="Palatino Linotype"/>
                <a:cs typeface="Palatino Linotype"/>
              </a:rPr>
              <a:t>objects</a:t>
            </a:r>
            <a:r>
              <a:rPr lang="en-GB" sz="1200" spc="5" dirty="0">
                <a:solidFill>
                  <a:srgbClr val="22373A"/>
                </a:solidFill>
                <a:latin typeface="Palatino Linotype"/>
                <a:cs typeface="Palatino Linotype"/>
              </a:rPr>
              <a:t> </a:t>
            </a:r>
            <a:r>
              <a:rPr lang="en-GB" sz="1200" spc="-20" dirty="0">
                <a:solidFill>
                  <a:srgbClr val="22373A"/>
                </a:solidFill>
                <a:latin typeface="Palatino Linotype"/>
                <a:cs typeface="Palatino Linotype"/>
              </a:rPr>
              <a:t>are</a:t>
            </a:r>
            <a:r>
              <a:rPr lang="en-GB" sz="1200" spc="-15" dirty="0">
                <a:solidFill>
                  <a:srgbClr val="22373A"/>
                </a:solidFill>
                <a:latin typeface="Palatino Linotype"/>
                <a:cs typeface="Palatino Linotype"/>
              </a:rPr>
              <a:t> </a:t>
            </a:r>
            <a:r>
              <a:rPr lang="en-GB" sz="1200" spc="-35" dirty="0">
                <a:solidFill>
                  <a:srgbClr val="22373A"/>
                </a:solidFill>
                <a:latin typeface="Palatino Linotype"/>
                <a:cs typeface="Palatino Linotype"/>
              </a:rPr>
              <a:t>seamlessly</a:t>
            </a:r>
            <a:r>
              <a:rPr lang="en-GB" sz="1200" spc="-30" dirty="0">
                <a:solidFill>
                  <a:srgbClr val="22373A"/>
                </a:solidFill>
                <a:latin typeface="Palatino Linotype"/>
                <a:cs typeface="Palatino Linotype"/>
              </a:rPr>
              <a:t> </a:t>
            </a:r>
            <a:r>
              <a:rPr lang="en-GB" sz="1200" spc="-15" dirty="0">
                <a:solidFill>
                  <a:srgbClr val="22373A"/>
                </a:solidFill>
                <a:latin typeface="Palatino Linotype"/>
                <a:cs typeface="Palatino Linotype"/>
              </a:rPr>
              <a:t>inte</a:t>
            </a:r>
            <a:r>
              <a:rPr lang="en-GB" sz="1200" spc="-20" dirty="0">
                <a:solidFill>
                  <a:srgbClr val="22373A"/>
                </a:solidFill>
                <a:latin typeface="Palatino Linotype"/>
                <a:cs typeface="Palatino Linotype"/>
              </a:rPr>
              <a:t>grated</a:t>
            </a:r>
            <a:r>
              <a:rPr lang="en-GB" sz="1200" spc="-15" dirty="0">
                <a:solidFill>
                  <a:srgbClr val="22373A"/>
                </a:solidFill>
                <a:latin typeface="Palatino Linotype"/>
                <a:cs typeface="Palatino Linotype"/>
              </a:rPr>
              <a:t> </a:t>
            </a:r>
            <a:r>
              <a:rPr lang="en-GB" sz="1200" spc="-20" dirty="0">
                <a:solidFill>
                  <a:srgbClr val="22373A"/>
                </a:solidFill>
                <a:latin typeface="Palatino Linotype"/>
                <a:cs typeface="Palatino Linotype"/>
              </a:rPr>
              <a:t>into</a:t>
            </a:r>
            <a:r>
              <a:rPr lang="en-GB" sz="1200" spc="-15" dirty="0">
                <a:solidFill>
                  <a:srgbClr val="22373A"/>
                </a:solidFill>
                <a:latin typeface="Palatino Linotype"/>
                <a:cs typeface="Palatino Linotype"/>
              </a:rPr>
              <a:t> </a:t>
            </a:r>
            <a:r>
              <a:rPr lang="en-GB" sz="1200" spc="-5" dirty="0">
                <a:solidFill>
                  <a:srgbClr val="22373A"/>
                </a:solidFill>
                <a:latin typeface="Palatino Linotype"/>
                <a:cs typeface="Palatino Linotype"/>
              </a:rPr>
              <a:t>the</a:t>
            </a:r>
            <a:r>
              <a:rPr lang="en-GB" sz="1200" dirty="0">
                <a:solidFill>
                  <a:srgbClr val="22373A"/>
                </a:solidFill>
                <a:latin typeface="Palatino Linotype"/>
                <a:cs typeface="Palatino Linotype"/>
              </a:rPr>
              <a:t> </a:t>
            </a:r>
            <a:r>
              <a:rPr lang="en-GB" sz="1200" spc="-25" dirty="0">
                <a:solidFill>
                  <a:srgbClr val="22373A"/>
                </a:solidFill>
                <a:latin typeface="Palatino Linotype"/>
                <a:cs typeface="Palatino Linotype"/>
              </a:rPr>
              <a:t>information</a:t>
            </a:r>
            <a:r>
              <a:rPr lang="en-GB" sz="1200" spc="-20" dirty="0">
                <a:solidFill>
                  <a:srgbClr val="22373A"/>
                </a:solidFill>
                <a:latin typeface="Palatino Linotype"/>
                <a:cs typeface="Palatino Linotype"/>
              </a:rPr>
              <a:t> </a:t>
            </a:r>
            <a:r>
              <a:rPr lang="en-GB" sz="1200" spc="-35" dirty="0">
                <a:solidFill>
                  <a:srgbClr val="22373A"/>
                </a:solidFill>
                <a:latin typeface="Palatino Linotype"/>
                <a:cs typeface="Palatino Linotype"/>
              </a:rPr>
              <a:t>network,</a:t>
            </a:r>
            <a:r>
              <a:rPr lang="en-GB" sz="1200" spc="-30" dirty="0">
                <a:solidFill>
                  <a:srgbClr val="22373A"/>
                </a:solidFill>
                <a:latin typeface="Palatino Linotype"/>
                <a:cs typeface="Palatino Linotype"/>
              </a:rPr>
              <a:t> </a:t>
            </a:r>
            <a:r>
              <a:rPr lang="en-GB" sz="1200" spc="-35" dirty="0">
                <a:solidFill>
                  <a:srgbClr val="22373A"/>
                </a:solidFill>
                <a:latin typeface="Palatino Linotype"/>
                <a:cs typeface="Palatino Linotype"/>
              </a:rPr>
              <a:t>and</a:t>
            </a:r>
            <a:r>
              <a:rPr lang="en-GB" sz="1200" spc="-30" dirty="0">
                <a:solidFill>
                  <a:srgbClr val="22373A"/>
                </a:solidFill>
                <a:latin typeface="Palatino Linotype"/>
                <a:cs typeface="Palatino Linotype"/>
              </a:rPr>
              <a:t> </a:t>
            </a:r>
            <a:r>
              <a:rPr lang="en-GB" sz="1200" spc="-55" dirty="0">
                <a:solidFill>
                  <a:srgbClr val="22373A"/>
                </a:solidFill>
                <a:latin typeface="Palatino Linotype"/>
                <a:cs typeface="Palatino Linotype"/>
              </a:rPr>
              <a:t>where</a:t>
            </a:r>
            <a:r>
              <a:rPr lang="en-GB" sz="1200" spc="-50" dirty="0">
                <a:solidFill>
                  <a:srgbClr val="22373A"/>
                </a:solidFill>
                <a:latin typeface="Palatino Linotype"/>
                <a:cs typeface="Palatino Linotype"/>
              </a:rPr>
              <a:t> </a:t>
            </a:r>
            <a:r>
              <a:rPr lang="en-GB" sz="1200" spc="-5" dirty="0">
                <a:solidFill>
                  <a:srgbClr val="22373A"/>
                </a:solidFill>
                <a:latin typeface="Palatino Linotype"/>
                <a:cs typeface="Palatino Linotype"/>
              </a:rPr>
              <a:t>the </a:t>
            </a:r>
            <a:r>
              <a:rPr lang="en-GB" sz="1200" spc="-30" dirty="0">
                <a:solidFill>
                  <a:srgbClr val="22373A"/>
                </a:solidFill>
                <a:latin typeface="Palatino Linotype"/>
                <a:cs typeface="Palatino Linotype"/>
              </a:rPr>
              <a:t>physical </a:t>
            </a:r>
            <a:r>
              <a:rPr lang="en-GB" sz="1200" dirty="0">
                <a:solidFill>
                  <a:srgbClr val="22373A"/>
                </a:solidFill>
                <a:latin typeface="Palatino Linotype"/>
                <a:cs typeface="Palatino Linotype"/>
              </a:rPr>
              <a:t>objects </a:t>
            </a:r>
            <a:r>
              <a:rPr lang="en-GB" sz="1200" spc="-15" dirty="0">
                <a:solidFill>
                  <a:srgbClr val="22373A"/>
                </a:solidFill>
                <a:latin typeface="Palatino Linotype"/>
                <a:cs typeface="Palatino Linotype"/>
              </a:rPr>
              <a:t>can </a:t>
            </a:r>
            <a:r>
              <a:rPr lang="en-GB" sz="1200" spc="-30" dirty="0">
                <a:solidFill>
                  <a:srgbClr val="22373A"/>
                </a:solidFill>
                <a:latin typeface="Palatino Linotype"/>
                <a:cs typeface="Palatino Linotype"/>
              </a:rPr>
              <a:t>become </a:t>
            </a:r>
            <a:r>
              <a:rPr lang="en-GB" sz="1200" spc="-15" dirty="0">
                <a:solidFill>
                  <a:srgbClr val="22373A"/>
                </a:solidFill>
                <a:latin typeface="Palatino Linotype"/>
                <a:cs typeface="Palatino Linotype"/>
              </a:rPr>
              <a:t>active participants </a:t>
            </a:r>
            <a:r>
              <a:rPr lang="en-GB" sz="1200" spc="-30" dirty="0">
                <a:solidFill>
                  <a:srgbClr val="22373A"/>
                </a:solidFill>
                <a:latin typeface="Palatino Linotype"/>
                <a:cs typeface="Palatino Linotype"/>
              </a:rPr>
              <a:t>in </a:t>
            </a:r>
            <a:r>
              <a:rPr lang="en-GB" sz="1200" spc="-25" dirty="0">
                <a:solidFill>
                  <a:srgbClr val="22373A"/>
                </a:solidFill>
                <a:latin typeface="Palatino Linotype"/>
                <a:cs typeface="Palatino Linotype"/>
              </a:rPr>
              <a:t>busi</a:t>
            </a:r>
            <a:r>
              <a:rPr lang="en-GB" sz="1200" spc="-40" dirty="0">
                <a:solidFill>
                  <a:srgbClr val="22373A"/>
                </a:solidFill>
                <a:latin typeface="Palatino Linotype"/>
                <a:cs typeface="Palatino Linotype"/>
              </a:rPr>
              <a:t>ness</a:t>
            </a:r>
            <a:r>
              <a:rPr lang="en-GB" sz="1200" spc="80" dirty="0">
                <a:solidFill>
                  <a:srgbClr val="22373A"/>
                </a:solidFill>
                <a:latin typeface="Palatino Linotype"/>
                <a:cs typeface="Palatino Linotype"/>
              </a:rPr>
              <a:t> </a:t>
            </a:r>
            <a:r>
              <a:rPr lang="en-GB" sz="1200" spc="-30" dirty="0">
                <a:solidFill>
                  <a:srgbClr val="22373A"/>
                </a:solidFill>
                <a:latin typeface="Palatino Linotype"/>
                <a:cs typeface="Palatino Linotype"/>
              </a:rPr>
              <a:t>processes”. So that seems ok maybe, although perhaps a little too enterprise-y for some people’s tastes.</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8</a:t>
            </a:fld>
            <a:endParaRPr lang="en-GB"/>
          </a:p>
        </p:txBody>
      </p:sp>
    </p:spTree>
    <p:extLst>
      <p:ext uri="{BB962C8B-B14F-4D97-AF65-F5344CB8AC3E}">
        <p14:creationId xmlns:p14="http://schemas.microsoft.com/office/powerpoint/2010/main" val="324022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here’s an even shorter one from Oasis 2014, where they described IoT as being a “system </a:t>
            </a:r>
            <a:r>
              <a:rPr lang="en-GB" sz="1200" spc="-55" dirty="0">
                <a:solidFill>
                  <a:srgbClr val="22373A"/>
                </a:solidFill>
                <a:latin typeface="Palatino Linotype"/>
                <a:cs typeface="Palatino Linotype"/>
              </a:rPr>
              <a:t>where</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the</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Internet</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is</a:t>
            </a:r>
            <a:r>
              <a:rPr lang="en-GB" sz="1200" spc="85" dirty="0">
                <a:solidFill>
                  <a:srgbClr val="22373A"/>
                </a:solidFill>
                <a:latin typeface="Palatino Linotype"/>
                <a:cs typeface="Palatino Linotype"/>
              </a:rPr>
              <a:t> </a:t>
            </a:r>
            <a:r>
              <a:rPr lang="en-GB" sz="1200" spc="-25" dirty="0">
                <a:solidFill>
                  <a:srgbClr val="22373A"/>
                </a:solidFill>
                <a:latin typeface="Palatino Linotype"/>
                <a:cs typeface="Palatino Linotype"/>
              </a:rPr>
              <a:t>connected</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to</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the</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physical </a:t>
            </a:r>
            <a:r>
              <a:rPr lang="en-GB" sz="1200" spc="-260" dirty="0">
                <a:solidFill>
                  <a:srgbClr val="22373A"/>
                </a:solidFill>
                <a:latin typeface="Palatino Linotype"/>
                <a:cs typeface="Palatino Linotype"/>
              </a:rPr>
              <a:t> </a:t>
            </a:r>
            <a:r>
              <a:rPr lang="en-GB" sz="1200" spc="-65" dirty="0">
                <a:solidFill>
                  <a:srgbClr val="22373A"/>
                </a:solidFill>
                <a:latin typeface="Palatino Linotype"/>
                <a:cs typeface="Palatino Linotype"/>
              </a:rPr>
              <a:t>world</a:t>
            </a:r>
            <a:r>
              <a:rPr lang="en-GB" sz="1200" spc="80" dirty="0">
                <a:solidFill>
                  <a:srgbClr val="22373A"/>
                </a:solidFill>
                <a:latin typeface="Palatino Linotype"/>
                <a:cs typeface="Palatino Linotype"/>
              </a:rPr>
              <a:t> </a:t>
            </a:r>
            <a:r>
              <a:rPr lang="en-GB" sz="1200" spc="-25" dirty="0">
                <a:solidFill>
                  <a:srgbClr val="22373A"/>
                </a:solidFill>
                <a:latin typeface="Palatino Linotype"/>
                <a:cs typeface="Palatino Linotype"/>
              </a:rPr>
              <a:t>via</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ubiquitous</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sensors”. Which again, seems fair enough, but perhaps loses some emphasis on being able to control physical objects over the internet.</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9</a:t>
            </a:fld>
            <a:endParaRPr lang="en-GB"/>
          </a:p>
        </p:txBody>
      </p:sp>
    </p:spTree>
    <p:extLst>
      <p:ext uri="{BB962C8B-B14F-4D97-AF65-F5344CB8AC3E}">
        <p14:creationId xmlns:p14="http://schemas.microsoft.com/office/powerpoint/2010/main" val="19248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9713" y="2003371"/>
            <a:ext cx="10363200" cy="1276506"/>
          </a:xfrm>
        </p:spPr>
        <p:txBody>
          <a:bodyPr anchor="b">
            <a:normAutofit/>
          </a:bodyPr>
          <a:lstStyle>
            <a:lvl1pPr algn="ctr">
              <a:defRPr sz="5000" b="1"/>
            </a:lvl1pPr>
          </a:lstStyle>
          <a:p>
            <a:r>
              <a:rPr lang="en-US"/>
              <a:t>Click to edit Master title style</a:t>
            </a:r>
            <a:endParaRPr lang="en-US" dirty="0"/>
          </a:p>
        </p:txBody>
      </p:sp>
      <p:sp>
        <p:nvSpPr>
          <p:cNvPr id="3" name="Subtitle 2"/>
          <p:cNvSpPr>
            <a:spLocks noGrp="1"/>
          </p:cNvSpPr>
          <p:nvPr>
            <p:ph type="subTitle" idx="1"/>
          </p:nvPr>
        </p:nvSpPr>
        <p:spPr>
          <a:xfrm>
            <a:off x="1589315" y="4039312"/>
            <a:ext cx="9144000" cy="1655762"/>
          </a:xfrm>
        </p:spPr>
        <p:txBody>
          <a:bodyPr>
            <a:normAutofit/>
          </a:bodyPr>
          <a:lstStyle>
            <a:lvl1pPr marL="0" indent="0" algn="ctr">
              <a:buNone/>
              <a:defRPr sz="18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2/6/23</a:t>
            </a:fld>
            <a:endParaRPr lang="en-US" dirty="0"/>
          </a:p>
        </p:txBody>
      </p:sp>
      <p:sp>
        <p:nvSpPr>
          <p:cNvPr id="13" name="Rectangle 12"/>
          <p:cNvSpPr/>
          <p:nvPr userDrawn="1"/>
        </p:nvSpPr>
        <p:spPr>
          <a:xfrm flipV="1">
            <a:off x="979714" y="3699378"/>
            <a:ext cx="10363201" cy="45719"/>
          </a:xfrm>
          <a:prstGeom prst="rect">
            <a:avLst/>
          </a:prstGeom>
          <a:gradFill>
            <a:gsLst>
              <a:gs pos="52000">
                <a:schemeClr val="accent6"/>
              </a:gs>
              <a:gs pos="31000">
                <a:schemeClr val="accent4"/>
              </a:gs>
              <a:gs pos="0">
                <a:schemeClr val="bg1"/>
              </a:gs>
              <a:gs pos="70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6900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2/6/23</a:t>
            </a:fld>
            <a:endParaRPr lang="en-US" dirty="0"/>
          </a:p>
        </p:txBody>
      </p:sp>
      <p:sp>
        <p:nvSpPr>
          <p:cNvPr id="8" name="Rectangle 7"/>
          <p:cNvSpPr/>
          <p:nvPr/>
        </p:nvSpPr>
        <p:spPr>
          <a:xfrm>
            <a:off x="-5" y="1440182"/>
            <a:ext cx="12159348" cy="45719"/>
          </a:xfrm>
          <a:prstGeom prst="rect">
            <a:avLst/>
          </a:prstGeom>
          <a:gradFill>
            <a:gsLst>
              <a:gs pos="30500">
                <a:schemeClr val="accent4"/>
              </a:gs>
              <a:gs pos="0">
                <a:schemeClr val="bg1"/>
              </a:gs>
              <a:gs pos="61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p:nvSpPr>
        <p:spPr>
          <a:xfrm>
            <a:off x="11353800" y="6564088"/>
            <a:ext cx="849085"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44EEF7C-33E8-4B8A-AE3F-489BEBBDA511}" type="slidenum">
              <a:rPr lang="en-US" sz="1200" b="1" i="1" smtClean="0">
                <a:solidFill>
                  <a:schemeClr val="accent4">
                    <a:lumMod val="60000"/>
                    <a:lumOff val="40000"/>
                  </a:schemeClr>
                </a:solidFill>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i="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1" name="Rectangle 10"/>
          <p:cNvSpPr/>
          <p:nvPr userDrawn="1"/>
        </p:nvSpPr>
        <p:spPr>
          <a:xfrm>
            <a:off x="-5" y="1440182"/>
            <a:ext cx="12159348" cy="45719"/>
          </a:xfrm>
          <a:prstGeom prst="rect">
            <a:avLst/>
          </a:prstGeom>
          <a:gradFill>
            <a:gsLst>
              <a:gs pos="30500">
                <a:schemeClr val="accent4"/>
              </a:gs>
              <a:gs pos="0">
                <a:schemeClr val="bg1"/>
              </a:gs>
              <a:gs pos="61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756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25066"/>
            <a:ext cx="10515600" cy="480117"/>
          </a:xfrm>
        </p:spPr>
        <p:txBody>
          <a:bodyPr>
            <a:normAutofit/>
          </a:bodyPr>
          <a:lstStyle>
            <a:lvl1pPr algn="ctr">
              <a:defRPr sz="2800" b="1">
                <a:solidFill>
                  <a:srgbClr val="002D86"/>
                </a:solidFill>
                <a:latin typeface="+mn-lt"/>
              </a:defRPr>
            </a:lvl1pPr>
          </a:lstStyle>
          <a:p>
            <a:r>
              <a:rPr lang="en-US" dirty="0"/>
              <a:t>Click to edit Master title style</a:t>
            </a:r>
          </a:p>
        </p:txBody>
      </p:sp>
      <p:sp>
        <p:nvSpPr>
          <p:cNvPr id="3" name="Content Placeholder 2"/>
          <p:cNvSpPr>
            <a:spLocks noGrp="1"/>
          </p:cNvSpPr>
          <p:nvPr>
            <p:ph idx="1"/>
          </p:nvPr>
        </p:nvSpPr>
        <p:spPr>
          <a:xfrm>
            <a:off x="838200" y="861772"/>
            <a:ext cx="10515600" cy="53899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2/6/23</a:t>
            </a:fld>
            <a:endParaRPr lang="en-US" dirty="0"/>
          </a:p>
        </p:txBody>
      </p:sp>
      <p:sp>
        <p:nvSpPr>
          <p:cNvPr id="9" name="TextBox 8"/>
          <p:cNvSpPr txBox="1"/>
          <p:nvPr/>
        </p:nvSpPr>
        <p:spPr>
          <a:xfrm>
            <a:off x="11353800" y="6564088"/>
            <a:ext cx="849085"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44EEF7C-33E8-4B8A-AE3F-489BEBBDA511}" type="slidenum">
              <a:rPr lang="en-US" sz="1200" b="1" i="1" smtClean="0">
                <a:solidFill>
                  <a:schemeClr val="accent4">
                    <a:lumMod val="60000"/>
                    <a:lumOff val="40000"/>
                  </a:schemeClr>
                </a:solidFill>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i="1"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48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78" b="1" i="0">
                <a:solidFill>
                  <a:srgbClr val="F9F9F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2/6/23</a:t>
            </a:fld>
            <a:endParaRPr lang="en-US"/>
          </a:p>
        </p:txBody>
      </p:sp>
      <p:sp>
        <p:nvSpPr>
          <p:cNvPr id="5" name="Holder 5"/>
          <p:cNvSpPr>
            <a:spLocks noGrp="1"/>
          </p:cNvSpPr>
          <p:nvPr>
            <p:ph type="sldNum" sz="quarter" idx="7"/>
          </p:nvPr>
        </p:nvSpPr>
        <p:spPr/>
        <p:txBody>
          <a:bodyPr lIns="0" tIns="0" rIns="0" bIns="0"/>
          <a:lstStyle>
            <a:lvl1pPr>
              <a:defRPr sz="1585" b="0" i="0">
                <a:solidFill>
                  <a:srgbClr val="22373A"/>
                </a:solidFill>
                <a:latin typeface="Arial"/>
                <a:cs typeface="Arial"/>
              </a:defRPr>
            </a:lvl1pPr>
          </a:lstStyle>
          <a:p>
            <a:pPr marL="75503">
              <a:spcBef>
                <a:spcPts val="466"/>
              </a:spcBef>
            </a:pPr>
            <a:fld id="{81D60167-4931-47E6-BA6A-407CBD079E47}" type="slidenum">
              <a:rPr lang="en-GB" spc="-50" smtClean="0"/>
              <a:pPr marL="75503">
                <a:spcBef>
                  <a:spcPts val="466"/>
                </a:spcBef>
              </a:pPr>
              <a:t>‹#›</a:t>
            </a:fld>
            <a:endParaRPr lang="en-GB" spc="-50" dirty="0"/>
          </a:p>
        </p:txBody>
      </p:sp>
    </p:spTree>
    <p:extLst>
      <p:ext uri="{BB962C8B-B14F-4D97-AF65-F5344CB8AC3E}">
        <p14:creationId xmlns:p14="http://schemas.microsoft.com/office/powerpoint/2010/main" val="9125785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564086"/>
            <a:ext cx="12192000" cy="29391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p:txBody>
      </p:sp>
      <p:sp>
        <p:nvSpPr>
          <p:cNvPr id="2" name="Title Placeholder 1"/>
          <p:cNvSpPr>
            <a:spLocks noGrp="1"/>
          </p:cNvSpPr>
          <p:nvPr>
            <p:ph type="title"/>
          </p:nvPr>
        </p:nvSpPr>
        <p:spPr>
          <a:xfrm>
            <a:off x="838200" y="365127"/>
            <a:ext cx="10515600" cy="10386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18557"/>
            <a:ext cx="10515600" cy="49743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0" y="6564087"/>
            <a:ext cx="2743200" cy="293914"/>
          </a:xfrm>
          <a:prstGeom prst="rect">
            <a:avLst/>
          </a:prstGeom>
        </p:spPr>
        <p:txBody>
          <a:bodyPr vert="horz" lIns="91440" tIns="45720" rIns="91440" bIns="45720" rtlCol="0" anchor="ctr"/>
          <a:lstStyle>
            <a:lvl1pPr algn="l">
              <a:defRPr sz="1200" b="1" i="0">
                <a:solidFill>
                  <a:schemeClr val="accent4">
                    <a:lumMod val="60000"/>
                    <a:lumOff val="40000"/>
                  </a:schemeClr>
                </a:solidFill>
              </a:defRPr>
            </a:lvl1pPr>
          </a:lstStyle>
          <a:p>
            <a:fld id="{F7B17826-04D1-43FA-B4C5-18A4C77068E0}" type="datetimeFigureOut">
              <a:rPr lang="en-US" smtClean="0"/>
              <a:pPr/>
              <a:t>2/6/23</a:t>
            </a:fld>
            <a:endParaRPr lang="en-US" dirty="0"/>
          </a:p>
        </p:txBody>
      </p:sp>
      <p:sp>
        <p:nvSpPr>
          <p:cNvPr id="6" name="Slide Number Placeholder 5"/>
          <p:cNvSpPr>
            <a:spLocks noGrp="1"/>
          </p:cNvSpPr>
          <p:nvPr>
            <p:ph type="sldNum" sz="quarter" idx="4"/>
          </p:nvPr>
        </p:nvSpPr>
        <p:spPr>
          <a:xfrm>
            <a:off x="7010401" y="6564086"/>
            <a:ext cx="4865915" cy="293914"/>
          </a:xfrm>
          <a:prstGeom prst="rect">
            <a:avLst/>
          </a:prstGeom>
        </p:spPr>
        <p:txBody>
          <a:bodyPr vert="horz" lIns="91440" tIns="45720" rIns="91440" bIns="45720" rtlCol="0" anchor="ctr"/>
          <a:lstStyle>
            <a:lvl1pPr algn="r">
              <a:defRPr sz="1200" b="1" i="1">
                <a:solidFill>
                  <a:schemeClr val="accent4">
                    <a:lumMod val="60000"/>
                    <a:lumOff val="40000"/>
                  </a:schemeClr>
                </a:solidFill>
                <a:latin typeface="Arial" panose="020B0604020202020204" pitchFamily="34" charset="0"/>
                <a:cs typeface="Arial" panose="020B0604020202020204" pitchFamily="34" charset="0"/>
              </a:defRPr>
            </a:lvl1pPr>
          </a:lstStyle>
          <a:p>
            <a:r>
              <a:rPr lang="en-US"/>
              <a:t>Mobile and Networked Systems Lab </a:t>
            </a:r>
            <a:fld id="{044EEF7C-33E8-4B8A-AE3F-489BEBBDA511}" type="slidenum">
              <a:rPr lang="en-US" smtClean="0"/>
              <a:pPr/>
              <a:t>‹#›</a:t>
            </a:fld>
            <a:r>
              <a:rPr lang="en-US"/>
              <a:t>/30</a:t>
            </a:r>
            <a:endParaRPr lang="en-US" dirty="0"/>
          </a:p>
        </p:txBody>
      </p:sp>
      <p:sp>
        <p:nvSpPr>
          <p:cNvPr id="8" name="Rectangle 7"/>
          <p:cNvSpPr/>
          <p:nvPr userDrawn="1"/>
        </p:nvSpPr>
        <p:spPr>
          <a:xfrm>
            <a:off x="0" y="6564086"/>
            <a:ext cx="12192000" cy="29391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p:txBody>
      </p:sp>
    </p:spTree>
    <p:extLst>
      <p:ext uri="{BB962C8B-B14F-4D97-AF65-F5344CB8AC3E}">
        <p14:creationId xmlns:p14="http://schemas.microsoft.com/office/powerpoint/2010/main" val="9312126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9" r:id="rId4"/>
  </p:sldLayoutIdLs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ideo" Target="https://www.youtube.com/embed/G-WdDeQ4TKw?feature=oembed" TargetMode="Externa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ideo" Target="https://www.youtube.com/embed/NjYTzvAVozo?feature=oembed" TargetMode="Externa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video" Target="https://www.youtube.com/embed/Y8qfHlpe31k?feature=oembed" TargetMode="Externa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hyperlink" Target="mailto:nhat.pham@cs.ox.ac.uk" TargetMode="External"/><Relationship Id="rId7" Type="http://schemas.openxmlformats.org/officeDocument/2006/relationships/hyperlink" Target="mailto:kim.ly@st-hughs.ox.ac.u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mailto:an.nguyen@cs.ox.ac.uk" TargetMode="External"/><Relationship Id="rId5" Type="http://schemas.openxmlformats.org/officeDocument/2006/relationships/hyperlink" Target="mailto:minh.tran@ndcn.ox.ac.uk" TargetMode="External"/><Relationship Id="rId4" Type="http://schemas.openxmlformats.org/officeDocument/2006/relationships/hyperlink" Target="https://www.nhatpham.info/teaching/aims-iot-2023"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ideo" Target="https://www.youtube.com/embed/6K-zi5BIqZ0?feature=oembed" TargetMode="External"/><Relationship Id="rId5" Type="http://schemas.openxmlformats.org/officeDocument/2006/relationships/image" Target="../media/image14.pn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hyperlink" Target="http://www.getfreevolt.com/"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746057D-DFBA-4C9B-8F47-08E2570EDAE0}"/>
              </a:ext>
            </a:extLst>
          </p:cNvPr>
          <p:cNvSpPr>
            <a:spLocks noGrp="1"/>
          </p:cNvSpPr>
          <p:nvPr>
            <p:ph idx="1"/>
          </p:nvPr>
        </p:nvSpPr>
        <p:spPr>
          <a:xfrm>
            <a:off x="638474" y="946446"/>
            <a:ext cx="10915049" cy="2765804"/>
          </a:xfrm>
        </p:spPr>
        <p:txBody>
          <a:bodyPr>
            <a:normAutofit/>
          </a:bodyPr>
          <a:lstStyle/>
          <a:p>
            <a:pPr marL="0" indent="0" algn="ctr">
              <a:buNone/>
            </a:pPr>
            <a:r>
              <a:rPr lang="en-GB" sz="3600" dirty="0">
                <a:solidFill>
                  <a:srgbClr val="1F3864"/>
                </a:solidFill>
                <a:effectLst/>
                <a:ea typeface="Times New Roman" panose="02020603050405020304" pitchFamily="18" charset="0"/>
              </a:rPr>
              <a:t>Lecture 1: </a:t>
            </a:r>
            <a:r>
              <a:rPr lang="en-GB" sz="3600" i="1" dirty="0">
                <a:solidFill>
                  <a:srgbClr val="1F3864"/>
                </a:solidFill>
                <a:effectLst/>
                <a:ea typeface="Times New Roman" panose="02020603050405020304" pitchFamily="18" charset="0"/>
              </a:rPr>
              <a:t>“Things of the Internet”</a:t>
            </a:r>
            <a:endParaRPr lang="en-GB" sz="3600" u="sng" dirty="0">
              <a:solidFill>
                <a:srgbClr val="1F3864"/>
              </a:solidFill>
            </a:endParaRPr>
          </a:p>
          <a:p>
            <a:pPr marL="0" indent="0" algn="ctr">
              <a:buNone/>
            </a:pPr>
            <a:r>
              <a:rPr lang="en-GB" sz="1800" dirty="0">
                <a:solidFill>
                  <a:srgbClr val="22373A"/>
                </a:solidFill>
                <a:latin typeface="Arial"/>
                <a:cs typeface="Arial"/>
              </a:rPr>
              <a:t>(With grateful thanks to Andrew Markham)</a:t>
            </a:r>
          </a:p>
          <a:p>
            <a:pPr marL="0" indent="0" algn="ctr">
              <a:buNone/>
            </a:pPr>
            <a:r>
              <a:rPr lang="en-GB" sz="1800" dirty="0"/>
              <a:t> </a:t>
            </a:r>
          </a:p>
        </p:txBody>
      </p:sp>
      <p:sp>
        <p:nvSpPr>
          <p:cNvPr id="3" name="Rectangle 2">
            <a:extLst>
              <a:ext uri="{FF2B5EF4-FFF2-40B4-BE49-F238E27FC236}">
                <a16:creationId xmlns:a16="http://schemas.microsoft.com/office/drawing/2014/main" id="{0584B34D-D6D9-EAC7-179F-75652B727327}"/>
              </a:ext>
            </a:extLst>
          </p:cNvPr>
          <p:cNvSpPr/>
          <p:nvPr/>
        </p:nvSpPr>
        <p:spPr>
          <a:xfrm>
            <a:off x="0" y="0"/>
            <a:ext cx="6097610" cy="9464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allelogram 3">
            <a:extLst>
              <a:ext uri="{FF2B5EF4-FFF2-40B4-BE49-F238E27FC236}">
                <a16:creationId xmlns:a16="http://schemas.microsoft.com/office/drawing/2014/main" id="{E3E95D9A-EE74-059D-0A83-DFF895B23FC9}"/>
              </a:ext>
            </a:extLst>
          </p:cNvPr>
          <p:cNvSpPr/>
          <p:nvPr/>
        </p:nvSpPr>
        <p:spPr>
          <a:xfrm>
            <a:off x="5343844" y="0"/>
            <a:ext cx="1685606" cy="946446"/>
          </a:xfrm>
          <a:prstGeom prst="parallelogram">
            <a:avLst>
              <a:gd name="adj" fmla="val 7604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9905" y="0"/>
            <a:ext cx="5257800" cy="946446"/>
          </a:xfrm>
        </p:spPr>
        <p:txBody>
          <a:bodyPr>
            <a:normAutofit/>
          </a:bodyPr>
          <a:lstStyle/>
          <a:p>
            <a:r>
              <a:rPr lang="en-US" sz="4400" dirty="0" err="1">
                <a:solidFill>
                  <a:schemeClr val="bg1"/>
                </a:solidFill>
              </a:rPr>
              <a:t>Nhat</a:t>
            </a:r>
            <a:r>
              <a:rPr lang="en-US" sz="4400" dirty="0">
                <a:solidFill>
                  <a:schemeClr val="bg1"/>
                </a:solidFill>
              </a:rPr>
              <a:t> (Nick) Pham</a:t>
            </a:r>
          </a:p>
        </p:txBody>
      </p:sp>
      <p:sp>
        <p:nvSpPr>
          <p:cNvPr id="7" name="Parallelogram 6">
            <a:extLst>
              <a:ext uri="{FF2B5EF4-FFF2-40B4-BE49-F238E27FC236}">
                <a16:creationId xmlns:a16="http://schemas.microsoft.com/office/drawing/2014/main" id="{AAB80B60-DF0D-1E92-28A5-1559458A79ED}"/>
              </a:ext>
            </a:extLst>
          </p:cNvPr>
          <p:cNvSpPr/>
          <p:nvPr/>
        </p:nvSpPr>
        <p:spPr>
          <a:xfrm>
            <a:off x="5677705" y="-2708"/>
            <a:ext cx="1019048" cy="949154"/>
          </a:xfrm>
          <a:prstGeom prst="parallelogram">
            <a:avLst>
              <a:gd name="adj" fmla="val 760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automatically generated">
            <a:extLst>
              <a:ext uri="{FF2B5EF4-FFF2-40B4-BE49-F238E27FC236}">
                <a16:creationId xmlns:a16="http://schemas.microsoft.com/office/drawing/2014/main" id="{C3FA04DD-4E20-BB08-B22B-93501A902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9368" y="-161918"/>
            <a:ext cx="3802727" cy="1267574"/>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B1EDB3FC-6031-6964-6808-3930070E1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146" y="1892892"/>
            <a:ext cx="9090513" cy="4660889"/>
          </a:xfrm>
          <a:prstGeom prst="rect">
            <a:avLst/>
          </a:prstGeom>
        </p:spPr>
      </p:pic>
      <p:sp>
        <p:nvSpPr>
          <p:cNvPr id="13" name="TextBox 12">
            <a:extLst>
              <a:ext uri="{FF2B5EF4-FFF2-40B4-BE49-F238E27FC236}">
                <a16:creationId xmlns:a16="http://schemas.microsoft.com/office/drawing/2014/main" id="{E37C92CF-2648-ED65-33DA-F46017FF7B7F}"/>
              </a:ext>
            </a:extLst>
          </p:cNvPr>
          <p:cNvSpPr txBox="1"/>
          <p:nvPr/>
        </p:nvSpPr>
        <p:spPr>
          <a:xfrm>
            <a:off x="1014047" y="6276782"/>
            <a:ext cx="6104372" cy="276999"/>
          </a:xfrm>
          <a:prstGeom prst="rect">
            <a:avLst/>
          </a:prstGeom>
          <a:noFill/>
        </p:spPr>
        <p:txBody>
          <a:bodyPr wrap="square">
            <a:spAutoFit/>
          </a:bodyPr>
          <a:lstStyle/>
          <a:p>
            <a:pPr algn="ctr"/>
            <a:r>
              <a:rPr lang="en-US" sz="1200" i="1" dirty="0">
                <a:solidFill>
                  <a:schemeClr val="bg1"/>
                </a:solidFill>
              </a:rPr>
              <a:t>https://</a:t>
            </a:r>
            <a:r>
              <a:rPr lang="en-US" sz="1200" i="1" dirty="0" err="1">
                <a:solidFill>
                  <a:schemeClr val="bg1"/>
                </a:solidFill>
              </a:rPr>
              <a:t>www.wired.com</a:t>
            </a:r>
            <a:r>
              <a:rPr lang="en-US" sz="1200" i="1" dirty="0">
                <a:solidFill>
                  <a:schemeClr val="bg1"/>
                </a:solidFill>
              </a:rPr>
              <a:t>/story/amazon-warehouse-robots/</a:t>
            </a:r>
          </a:p>
        </p:txBody>
      </p:sp>
    </p:spTree>
    <p:extLst>
      <p:ext uri="{BB962C8B-B14F-4D97-AF65-F5344CB8AC3E}">
        <p14:creationId xmlns:p14="http://schemas.microsoft.com/office/powerpoint/2010/main" val="12294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Another</a:t>
            </a:r>
            <a:r>
              <a:rPr spc="168" dirty="0"/>
              <a:t> </a:t>
            </a:r>
            <a:r>
              <a:rPr spc="79" dirty="0"/>
              <a:t>IoT</a:t>
            </a:r>
            <a:r>
              <a:rPr spc="168" dirty="0"/>
              <a:t> </a:t>
            </a:r>
            <a:r>
              <a:rPr spc="-40" dirty="0"/>
              <a:t>Definition</a:t>
            </a:r>
          </a:p>
        </p:txBody>
      </p:sp>
      <p:sp>
        <p:nvSpPr>
          <p:cNvPr id="3" name="object 3"/>
          <p:cNvSpPr txBox="1"/>
          <p:nvPr/>
        </p:nvSpPr>
        <p:spPr>
          <a:xfrm>
            <a:off x="2715195" y="2050374"/>
            <a:ext cx="6758590" cy="2376185"/>
          </a:xfrm>
          <a:prstGeom prst="rect">
            <a:avLst/>
          </a:prstGeom>
        </p:spPr>
        <p:txBody>
          <a:bodyPr vert="horz" wrap="square" lIns="0" tIns="25167" rIns="0" bIns="0" rtlCol="0">
            <a:spAutoFit/>
          </a:bodyPr>
          <a:lstStyle/>
          <a:p>
            <a:pPr marL="75503" marR="60402" algn="just">
              <a:lnSpc>
                <a:spcPct val="118000"/>
              </a:lnSpc>
              <a:spcBef>
                <a:spcPts val="198"/>
              </a:spcBef>
            </a:pPr>
            <a:r>
              <a:rPr sz="2180" spc="20" dirty="0">
                <a:solidFill>
                  <a:srgbClr val="22373A"/>
                </a:solidFill>
                <a:latin typeface="Palatino Linotype"/>
                <a:cs typeface="Palatino Linotype"/>
              </a:rPr>
              <a:t>The </a:t>
            </a:r>
            <a:r>
              <a:rPr sz="2180" spc="-10" dirty="0">
                <a:solidFill>
                  <a:srgbClr val="22373A"/>
                </a:solidFill>
                <a:latin typeface="Palatino Linotype"/>
                <a:cs typeface="Palatino Linotype"/>
              </a:rPr>
              <a:t>Internet </a:t>
            </a:r>
            <a:r>
              <a:rPr sz="2180" spc="-89" dirty="0">
                <a:solidFill>
                  <a:srgbClr val="22373A"/>
                </a:solidFill>
                <a:latin typeface="Palatino Linotype"/>
                <a:cs typeface="Palatino Linotype"/>
              </a:rPr>
              <a:t>of </a:t>
            </a:r>
            <a:r>
              <a:rPr sz="2180" spc="-30" dirty="0">
                <a:solidFill>
                  <a:srgbClr val="22373A"/>
                </a:solidFill>
                <a:latin typeface="Palatino Linotype"/>
                <a:cs typeface="Palatino Linotype"/>
              </a:rPr>
              <a:t>Things </a:t>
            </a:r>
            <a:r>
              <a:rPr sz="2180" spc="-59" dirty="0">
                <a:solidFill>
                  <a:srgbClr val="22373A"/>
                </a:solidFill>
                <a:latin typeface="Palatino Linotype"/>
                <a:cs typeface="Palatino Linotype"/>
              </a:rPr>
              <a:t>represents </a:t>
            </a:r>
            <a:r>
              <a:rPr sz="2180" spc="-10" dirty="0">
                <a:solidFill>
                  <a:srgbClr val="22373A"/>
                </a:solidFill>
                <a:latin typeface="Palatino Linotype"/>
                <a:cs typeface="Palatino Linotype"/>
              </a:rPr>
              <a:t>a </a:t>
            </a:r>
            <a:r>
              <a:rPr sz="2180" spc="-69" dirty="0">
                <a:solidFill>
                  <a:srgbClr val="22373A"/>
                </a:solidFill>
                <a:latin typeface="Palatino Linotype"/>
                <a:cs typeface="Palatino Linotype"/>
              </a:rPr>
              <a:t>vision </a:t>
            </a:r>
            <a:r>
              <a:rPr sz="2180" spc="-59" dirty="0">
                <a:solidFill>
                  <a:srgbClr val="22373A"/>
                </a:solidFill>
                <a:latin typeface="Palatino Linotype"/>
                <a:cs typeface="Palatino Linotype"/>
              </a:rPr>
              <a:t>in </a:t>
            </a:r>
            <a:r>
              <a:rPr sz="2180" spc="-99" dirty="0">
                <a:solidFill>
                  <a:srgbClr val="22373A"/>
                </a:solidFill>
                <a:latin typeface="Palatino Linotype"/>
                <a:cs typeface="Palatino Linotype"/>
              </a:rPr>
              <a:t>which </a:t>
            </a:r>
            <a:r>
              <a:rPr sz="2180" spc="-10" dirty="0">
                <a:solidFill>
                  <a:srgbClr val="FF0000"/>
                </a:solidFill>
                <a:latin typeface="Palatino Linotype"/>
                <a:cs typeface="Palatino Linotype"/>
              </a:rPr>
              <a:t>the </a:t>
            </a:r>
            <a:r>
              <a:rPr sz="2180" dirty="0">
                <a:solidFill>
                  <a:srgbClr val="FF0000"/>
                </a:solidFill>
                <a:latin typeface="Palatino Linotype"/>
                <a:cs typeface="Palatino Linotype"/>
              </a:rPr>
              <a:t> </a:t>
            </a:r>
            <a:r>
              <a:rPr sz="2180" spc="-10" dirty="0">
                <a:solidFill>
                  <a:srgbClr val="FF0000"/>
                </a:solidFill>
                <a:latin typeface="Palatino Linotype"/>
                <a:cs typeface="Palatino Linotype"/>
              </a:rPr>
              <a:t>Internet </a:t>
            </a:r>
            <a:r>
              <a:rPr sz="2180" spc="-50" dirty="0">
                <a:solidFill>
                  <a:srgbClr val="FF0000"/>
                </a:solidFill>
                <a:latin typeface="Palatino Linotype"/>
                <a:cs typeface="Palatino Linotype"/>
              </a:rPr>
              <a:t>extends </a:t>
            </a:r>
            <a:r>
              <a:rPr sz="2180" spc="-40" dirty="0">
                <a:solidFill>
                  <a:srgbClr val="FF0000"/>
                </a:solidFill>
                <a:latin typeface="Palatino Linotype"/>
                <a:cs typeface="Palatino Linotype"/>
              </a:rPr>
              <a:t>into </a:t>
            </a:r>
            <a:r>
              <a:rPr sz="2180" spc="-10" dirty="0">
                <a:solidFill>
                  <a:srgbClr val="FF0000"/>
                </a:solidFill>
                <a:latin typeface="Palatino Linotype"/>
                <a:cs typeface="Palatino Linotype"/>
              </a:rPr>
              <a:t>the </a:t>
            </a:r>
            <a:r>
              <a:rPr sz="2180" spc="-40" dirty="0">
                <a:solidFill>
                  <a:srgbClr val="FF0000"/>
                </a:solidFill>
                <a:latin typeface="Palatino Linotype"/>
                <a:cs typeface="Palatino Linotype"/>
              </a:rPr>
              <a:t>real </a:t>
            </a:r>
            <a:r>
              <a:rPr sz="2180" spc="-129" dirty="0">
                <a:solidFill>
                  <a:srgbClr val="FF0000"/>
                </a:solidFill>
                <a:latin typeface="Palatino Linotype"/>
                <a:cs typeface="Palatino Linotype"/>
              </a:rPr>
              <a:t>world </a:t>
            </a:r>
            <a:r>
              <a:rPr sz="2180" spc="-69" dirty="0">
                <a:solidFill>
                  <a:srgbClr val="FF0000"/>
                </a:solidFill>
                <a:latin typeface="Palatino Linotype"/>
                <a:cs typeface="Palatino Linotype"/>
              </a:rPr>
              <a:t>embracing </a:t>
            </a:r>
            <a:r>
              <a:rPr sz="2180" spc="-89" dirty="0">
                <a:solidFill>
                  <a:srgbClr val="FF0000"/>
                </a:solidFill>
                <a:latin typeface="Palatino Linotype"/>
                <a:cs typeface="Palatino Linotype"/>
              </a:rPr>
              <a:t>everyday </a:t>
            </a:r>
            <a:r>
              <a:rPr sz="2180" spc="-79" dirty="0">
                <a:solidFill>
                  <a:srgbClr val="FF0000"/>
                </a:solidFill>
                <a:latin typeface="Palatino Linotype"/>
                <a:cs typeface="Palatino Linotype"/>
              </a:rPr>
              <a:t> </a:t>
            </a:r>
            <a:r>
              <a:rPr sz="2180" spc="10" dirty="0">
                <a:solidFill>
                  <a:srgbClr val="FF0000"/>
                </a:solidFill>
                <a:latin typeface="Palatino Linotype"/>
                <a:cs typeface="Palatino Linotype"/>
              </a:rPr>
              <a:t>objects</a:t>
            </a:r>
            <a:r>
              <a:rPr sz="2180" spc="10" dirty="0">
                <a:solidFill>
                  <a:srgbClr val="22373A"/>
                </a:solidFill>
                <a:latin typeface="Palatino Linotype"/>
                <a:cs typeface="Palatino Linotype"/>
              </a:rPr>
              <a:t>. </a:t>
            </a:r>
            <a:r>
              <a:rPr sz="2180" spc="-30" dirty="0">
                <a:solidFill>
                  <a:srgbClr val="22373A"/>
                </a:solidFill>
                <a:latin typeface="Palatino Linotype"/>
                <a:cs typeface="Palatino Linotype"/>
              </a:rPr>
              <a:t>Physical </a:t>
            </a:r>
            <a:r>
              <a:rPr sz="2180" spc="-40" dirty="0">
                <a:solidFill>
                  <a:srgbClr val="22373A"/>
                </a:solidFill>
                <a:latin typeface="Palatino Linotype"/>
                <a:cs typeface="Palatino Linotype"/>
              </a:rPr>
              <a:t>items are </a:t>
            </a:r>
            <a:r>
              <a:rPr sz="2180" spc="-89" dirty="0">
                <a:solidFill>
                  <a:srgbClr val="22373A"/>
                </a:solidFill>
                <a:latin typeface="Palatino Linotype"/>
                <a:cs typeface="Palatino Linotype"/>
              </a:rPr>
              <a:t>no </a:t>
            </a:r>
            <a:r>
              <a:rPr sz="2180" spc="-79" dirty="0">
                <a:solidFill>
                  <a:srgbClr val="22373A"/>
                </a:solidFill>
                <a:latin typeface="Palatino Linotype"/>
                <a:cs typeface="Palatino Linotype"/>
              </a:rPr>
              <a:t>longer </a:t>
            </a:r>
            <a:r>
              <a:rPr sz="2180" spc="-59" dirty="0">
                <a:solidFill>
                  <a:srgbClr val="22373A"/>
                </a:solidFill>
                <a:latin typeface="Palatino Linotype"/>
                <a:cs typeface="Palatino Linotype"/>
              </a:rPr>
              <a:t>disconnected </a:t>
            </a:r>
            <a:r>
              <a:rPr sz="2180" spc="-79" dirty="0">
                <a:solidFill>
                  <a:srgbClr val="22373A"/>
                </a:solidFill>
                <a:latin typeface="Palatino Linotype"/>
                <a:cs typeface="Palatino Linotype"/>
              </a:rPr>
              <a:t>from </a:t>
            </a:r>
            <a:r>
              <a:rPr sz="2180" spc="-69" dirty="0">
                <a:solidFill>
                  <a:srgbClr val="22373A"/>
                </a:solidFill>
                <a:latin typeface="Palatino Linotype"/>
                <a:cs typeface="Palatino Linotype"/>
              </a:rPr>
              <a:t> </a:t>
            </a:r>
            <a:r>
              <a:rPr sz="2180" spc="-10" dirty="0">
                <a:solidFill>
                  <a:srgbClr val="22373A"/>
                </a:solidFill>
                <a:latin typeface="Palatino Linotype"/>
                <a:cs typeface="Palatino Linotype"/>
              </a:rPr>
              <a:t>the </a:t>
            </a:r>
            <a:r>
              <a:rPr sz="2180" spc="-30" dirty="0">
                <a:solidFill>
                  <a:srgbClr val="22373A"/>
                </a:solidFill>
                <a:latin typeface="Palatino Linotype"/>
                <a:cs typeface="Palatino Linotype"/>
              </a:rPr>
              <a:t>virtual </a:t>
            </a:r>
            <a:r>
              <a:rPr sz="2180" spc="-99" dirty="0">
                <a:solidFill>
                  <a:srgbClr val="22373A"/>
                </a:solidFill>
                <a:latin typeface="Palatino Linotype"/>
                <a:cs typeface="Palatino Linotype"/>
              </a:rPr>
              <a:t>world,</a:t>
            </a:r>
            <a:r>
              <a:rPr sz="2180" spc="347" dirty="0">
                <a:solidFill>
                  <a:srgbClr val="22373A"/>
                </a:solidFill>
                <a:latin typeface="Palatino Linotype"/>
                <a:cs typeface="Palatino Linotype"/>
              </a:rPr>
              <a:t> </a:t>
            </a:r>
            <a:r>
              <a:rPr sz="2180" dirty="0">
                <a:solidFill>
                  <a:srgbClr val="22373A"/>
                </a:solidFill>
                <a:latin typeface="Palatino Linotype"/>
                <a:cs typeface="Palatino Linotype"/>
              </a:rPr>
              <a:t>but </a:t>
            </a:r>
            <a:r>
              <a:rPr sz="2180" spc="-30" dirty="0">
                <a:solidFill>
                  <a:srgbClr val="FF0000"/>
                </a:solidFill>
                <a:latin typeface="Palatino Linotype"/>
                <a:cs typeface="Palatino Linotype"/>
              </a:rPr>
              <a:t>can </a:t>
            </a:r>
            <a:r>
              <a:rPr sz="2180" spc="-20" dirty="0">
                <a:solidFill>
                  <a:srgbClr val="FF0000"/>
                </a:solidFill>
                <a:latin typeface="Palatino Linotype"/>
                <a:cs typeface="Palatino Linotype"/>
              </a:rPr>
              <a:t>be </a:t>
            </a:r>
            <a:r>
              <a:rPr sz="2180" spc="-59" dirty="0">
                <a:solidFill>
                  <a:srgbClr val="FF0000"/>
                </a:solidFill>
                <a:latin typeface="Palatino Linotype"/>
                <a:cs typeface="Palatino Linotype"/>
              </a:rPr>
              <a:t>controlled </a:t>
            </a:r>
            <a:r>
              <a:rPr sz="2180" spc="-50" dirty="0">
                <a:solidFill>
                  <a:srgbClr val="FF0000"/>
                </a:solidFill>
                <a:latin typeface="Palatino Linotype"/>
                <a:cs typeface="Palatino Linotype"/>
              </a:rPr>
              <a:t>remotely </a:t>
            </a:r>
            <a:r>
              <a:rPr sz="2180" spc="-69" dirty="0">
                <a:solidFill>
                  <a:srgbClr val="FF0000"/>
                </a:solidFill>
                <a:latin typeface="Palatino Linotype"/>
                <a:cs typeface="Palatino Linotype"/>
              </a:rPr>
              <a:t>and </a:t>
            </a:r>
            <a:r>
              <a:rPr sz="2180" spc="-59" dirty="0">
                <a:solidFill>
                  <a:srgbClr val="FF0000"/>
                </a:solidFill>
                <a:latin typeface="Palatino Linotype"/>
                <a:cs typeface="Palatino Linotype"/>
              </a:rPr>
              <a:t> </a:t>
            </a:r>
            <a:r>
              <a:rPr sz="2180" spc="-30" dirty="0">
                <a:solidFill>
                  <a:srgbClr val="FF0000"/>
                </a:solidFill>
                <a:latin typeface="Palatino Linotype"/>
                <a:cs typeface="Palatino Linotype"/>
              </a:rPr>
              <a:t>can </a:t>
            </a:r>
            <a:r>
              <a:rPr sz="2180" spc="30" dirty="0">
                <a:solidFill>
                  <a:srgbClr val="FF0000"/>
                </a:solidFill>
                <a:latin typeface="Palatino Linotype"/>
                <a:cs typeface="Palatino Linotype"/>
              </a:rPr>
              <a:t>act </a:t>
            </a:r>
            <a:r>
              <a:rPr sz="2180" spc="-50" dirty="0">
                <a:solidFill>
                  <a:srgbClr val="FF0000"/>
                </a:solidFill>
                <a:latin typeface="Palatino Linotype"/>
                <a:cs typeface="Palatino Linotype"/>
              </a:rPr>
              <a:t>as </a:t>
            </a:r>
            <a:r>
              <a:rPr sz="2180" spc="-59" dirty="0">
                <a:solidFill>
                  <a:srgbClr val="FF0000"/>
                </a:solidFill>
                <a:latin typeface="Palatino Linotype"/>
                <a:cs typeface="Palatino Linotype"/>
              </a:rPr>
              <a:t>physical </a:t>
            </a:r>
            <a:r>
              <a:rPr sz="2180" spc="-50" dirty="0">
                <a:solidFill>
                  <a:srgbClr val="FF0000"/>
                </a:solidFill>
                <a:latin typeface="Palatino Linotype"/>
                <a:cs typeface="Palatino Linotype"/>
              </a:rPr>
              <a:t>access points </a:t>
            </a:r>
            <a:r>
              <a:rPr sz="2180" spc="10" dirty="0">
                <a:solidFill>
                  <a:srgbClr val="FF0000"/>
                </a:solidFill>
                <a:latin typeface="Palatino Linotype"/>
                <a:cs typeface="Palatino Linotype"/>
              </a:rPr>
              <a:t>to </a:t>
            </a:r>
            <a:r>
              <a:rPr sz="2180" spc="-10" dirty="0">
                <a:solidFill>
                  <a:srgbClr val="FF0000"/>
                </a:solidFill>
                <a:latin typeface="Palatino Linotype"/>
                <a:cs typeface="Palatino Linotype"/>
              </a:rPr>
              <a:t>Internet </a:t>
            </a:r>
            <a:r>
              <a:rPr sz="2180" spc="-50" dirty="0">
                <a:solidFill>
                  <a:srgbClr val="FF0000"/>
                </a:solidFill>
                <a:latin typeface="Palatino Linotype"/>
                <a:cs typeface="Palatino Linotype"/>
              </a:rPr>
              <a:t>services</a:t>
            </a:r>
            <a:r>
              <a:rPr sz="2180" spc="-50" dirty="0">
                <a:solidFill>
                  <a:srgbClr val="22373A"/>
                </a:solidFill>
                <a:latin typeface="Palatino Linotype"/>
                <a:cs typeface="Palatino Linotype"/>
              </a:rPr>
              <a:t>. </a:t>
            </a:r>
            <a:r>
              <a:rPr sz="2180" spc="-79" dirty="0">
                <a:solidFill>
                  <a:srgbClr val="22373A"/>
                </a:solidFill>
                <a:latin typeface="Palatino Linotype"/>
                <a:cs typeface="Palatino Linotype"/>
              </a:rPr>
              <a:t>An </a:t>
            </a:r>
            <a:r>
              <a:rPr sz="2180" spc="-515" dirty="0">
                <a:solidFill>
                  <a:srgbClr val="22373A"/>
                </a:solidFill>
                <a:latin typeface="Palatino Linotype"/>
                <a:cs typeface="Palatino Linotype"/>
              </a:rPr>
              <a:t> </a:t>
            </a:r>
            <a:r>
              <a:rPr sz="2180" spc="-10" dirty="0">
                <a:solidFill>
                  <a:srgbClr val="22373A"/>
                </a:solidFill>
                <a:latin typeface="Palatino Linotype"/>
                <a:cs typeface="Palatino Linotype"/>
              </a:rPr>
              <a:t>Internet</a:t>
            </a:r>
            <a:r>
              <a:rPr sz="2180" spc="168" dirty="0">
                <a:solidFill>
                  <a:srgbClr val="22373A"/>
                </a:solidFill>
                <a:latin typeface="Palatino Linotype"/>
                <a:cs typeface="Palatino Linotype"/>
              </a:rPr>
              <a:t> </a:t>
            </a:r>
            <a:r>
              <a:rPr sz="2180" spc="-89" dirty="0">
                <a:solidFill>
                  <a:srgbClr val="22373A"/>
                </a:solidFill>
                <a:latin typeface="Palatino Linotype"/>
                <a:cs typeface="Palatino Linotype"/>
              </a:rPr>
              <a:t>of</a:t>
            </a:r>
            <a:r>
              <a:rPr sz="2180" spc="168" dirty="0">
                <a:solidFill>
                  <a:srgbClr val="22373A"/>
                </a:solidFill>
                <a:latin typeface="Palatino Linotype"/>
                <a:cs typeface="Palatino Linotype"/>
              </a:rPr>
              <a:t> </a:t>
            </a:r>
            <a:r>
              <a:rPr sz="2180" spc="-30" dirty="0">
                <a:solidFill>
                  <a:srgbClr val="22373A"/>
                </a:solidFill>
                <a:latin typeface="Palatino Linotype"/>
                <a:cs typeface="Palatino Linotype"/>
              </a:rPr>
              <a:t>Things</a:t>
            </a:r>
            <a:r>
              <a:rPr sz="2180" spc="178" dirty="0">
                <a:solidFill>
                  <a:srgbClr val="22373A"/>
                </a:solidFill>
                <a:latin typeface="Palatino Linotype"/>
                <a:cs typeface="Palatino Linotype"/>
              </a:rPr>
              <a:t> </a:t>
            </a:r>
            <a:r>
              <a:rPr sz="2180" spc="-89" dirty="0">
                <a:solidFill>
                  <a:srgbClr val="22373A"/>
                </a:solidFill>
                <a:latin typeface="Palatino Linotype"/>
                <a:cs typeface="Palatino Linotype"/>
              </a:rPr>
              <a:t>makes</a:t>
            </a:r>
            <a:r>
              <a:rPr sz="2180" spc="168" dirty="0">
                <a:solidFill>
                  <a:srgbClr val="22373A"/>
                </a:solidFill>
                <a:latin typeface="Palatino Linotype"/>
                <a:cs typeface="Palatino Linotype"/>
              </a:rPr>
              <a:t> </a:t>
            </a:r>
            <a:r>
              <a:rPr sz="2180" spc="-69" dirty="0">
                <a:solidFill>
                  <a:srgbClr val="22373A"/>
                </a:solidFill>
                <a:latin typeface="Palatino Linotype"/>
                <a:cs typeface="Palatino Linotype"/>
              </a:rPr>
              <a:t>computing</a:t>
            </a:r>
            <a:r>
              <a:rPr sz="2180" spc="168" dirty="0">
                <a:solidFill>
                  <a:srgbClr val="22373A"/>
                </a:solidFill>
                <a:latin typeface="Palatino Linotype"/>
                <a:cs typeface="Palatino Linotype"/>
              </a:rPr>
              <a:t> </a:t>
            </a:r>
            <a:r>
              <a:rPr sz="2180" spc="-30" dirty="0">
                <a:solidFill>
                  <a:srgbClr val="22373A"/>
                </a:solidFill>
                <a:latin typeface="Palatino Linotype"/>
                <a:cs typeface="Palatino Linotype"/>
              </a:rPr>
              <a:t>truly</a:t>
            </a:r>
            <a:r>
              <a:rPr sz="2180" spc="178" dirty="0">
                <a:solidFill>
                  <a:srgbClr val="22373A"/>
                </a:solidFill>
                <a:latin typeface="Palatino Linotype"/>
                <a:cs typeface="Palatino Linotype"/>
              </a:rPr>
              <a:t> </a:t>
            </a:r>
            <a:r>
              <a:rPr sz="2180" spc="-50" dirty="0">
                <a:solidFill>
                  <a:srgbClr val="22373A"/>
                </a:solidFill>
                <a:latin typeface="Palatino Linotype"/>
                <a:cs typeface="Palatino Linotype"/>
              </a:rPr>
              <a:t>ubiquitous.</a:t>
            </a:r>
            <a:r>
              <a:rPr sz="2378" spc="-73" baseline="27777" dirty="0">
                <a:solidFill>
                  <a:srgbClr val="22373A"/>
                </a:solidFill>
                <a:latin typeface="Arial"/>
                <a:cs typeface="Arial"/>
              </a:rPr>
              <a:t>4</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0" y="5871173"/>
            <a:ext cx="1910173" cy="312528"/>
          </a:xfrm>
          <a:prstGeom prst="rect">
            <a:avLst/>
          </a:prstGeom>
        </p:spPr>
        <p:txBody>
          <a:bodyPr vert="horz" wrap="square" lIns="0" tIns="67951" rIns="0" bIns="0" rtlCol="0">
            <a:spAutoFit/>
          </a:bodyPr>
          <a:lstStyle/>
          <a:p>
            <a:pPr marL="25168">
              <a:spcBef>
                <a:spcPts val="535"/>
              </a:spcBef>
            </a:pPr>
            <a:r>
              <a:rPr sz="1784" spc="59" baseline="27777" dirty="0">
                <a:solidFill>
                  <a:srgbClr val="394B4E"/>
                </a:solidFill>
                <a:latin typeface="Arial"/>
                <a:cs typeface="Arial"/>
              </a:rPr>
              <a:t>4</a:t>
            </a:r>
            <a:r>
              <a:rPr sz="1585" spc="40" dirty="0">
                <a:solidFill>
                  <a:srgbClr val="394B4E"/>
                </a:solidFill>
                <a:latin typeface="Arial"/>
                <a:cs typeface="Arial"/>
              </a:rPr>
              <a:t>Mattern</a:t>
            </a:r>
            <a:r>
              <a:rPr sz="1585" spc="79" dirty="0">
                <a:solidFill>
                  <a:srgbClr val="394B4E"/>
                </a:solidFill>
                <a:latin typeface="Arial"/>
                <a:cs typeface="Arial"/>
              </a:rPr>
              <a:t> </a:t>
            </a:r>
            <a:r>
              <a:rPr sz="1585" spc="10" dirty="0">
                <a:solidFill>
                  <a:srgbClr val="394B4E"/>
                </a:solidFill>
                <a:latin typeface="Arial"/>
                <a:cs typeface="Arial"/>
              </a:rPr>
              <a:t>et</a:t>
            </a:r>
            <a:r>
              <a:rPr sz="1585" spc="79" dirty="0">
                <a:solidFill>
                  <a:srgbClr val="394B4E"/>
                </a:solidFill>
                <a:latin typeface="Arial"/>
                <a:cs typeface="Arial"/>
              </a:rPr>
              <a:t> </a:t>
            </a:r>
            <a:r>
              <a:rPr sz="1585" spc="-10" dirty="0">
                <a:solidFill>
                  <a:srgbClr val="394B4E"/>
                </a:solidFill>
                <a:latin typeface="Arial"/>
                <a:cs typeface="Arial"/>
              </a:rPr>
              <a:t>al.</a:t>
            </a:r>
            <a:r>
              <a:rPr sz="1585" spc="268" dirty="0">
                <a:solidFill>
                  <a:srgbClr val="394B4E"/>
                </a:solidFill>
                <a:latin typeface="Arial"/>
                <a:cs typeface="Arial"/>
              </a:rPr>
              <a:t> </a:t>
            </a:r>
            <a:r>
              <a:rPr sz="1585" spc="-50" dirty="0">
                <a:solidFill>
                  <a:srgbClr val="394B4E"/>
                </a:solidFill>
                <a:latin typeface="Arial"/>
                <a:cs typeface="Arial"/>
              </a:rPr>
              <a:t>2010</a:t>
            </a:r>
            <a:endParaRPr sz="1585">
              <a:latin typeface="Arial"/>
              <a:cs typeface="Arial"/>
            </a:endParaRPr>
          </a:p>
        </p:txBody>
      </p:sp>
      <p:sp>
        <p:nvSpPr>
          <p:cNvPr id="6" name="object 6"/>
          <p:cNvSpPr txBox="1"/>
          <p:nvPr/>
        </p:nvSpPr>
        <p:spPr>
          <a:xfrm>
            <a:off x="10327576" y="6320547"/>
            <a:ext cx="157294" cy="299819"/>
          </a:xfrm>
          <a:prstGeom prst="rect">
            <a:avLst/>
          </a:prstGeom>
        </p:spPr>
        <p:txBody>
          <a:bodyPr vert="horz" wrap="square" lIns="0" tIns="55365" rIns="0" bIns="0" rtlCol="0">
            <a:spAutoFit/>
          </a:bodyPr>
          <a:lstStyle/>
          <a:p>
            <a:pPr marL="25168">
              <a:spcBef>
                <a:spcPts val="434"/>
              </a:spcBef>
            </a:pPr>
            <a:r>
              <a:rPr sz="1585" spc="-50" dirty="0">
                <a:solidFill>
                  <a:srgbClr val="22373A"/>
                </a:solidFill>
                <a:latin typeface="Arial"/>
                <a:cs typeface="Arial"/>
              </a:rPr>
              <a:t>8</a:t>
            </a:r>
            <a:endParaRPr sz="1585">
              <a:latin typeface="Arial"/>
              <a:cs typeface="Arial"/>
            </a:endParaRP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Another</a:t>
            </a:r>
            <a:r>
              <a:rPr spc="168" dirty="0"/>
              <a:t> </a:t>
            </a:r>
            <a:r>
              <a:rPr spc="79" dirty="0"/>
              <a:t>IoT</a:t>
            </a:r>
            <a:r>
              <a:rPr spc="168" dirty="0"/>
              <a:t> </a:t>
            </a:r>
            <a:r>
              <a:rPr spc="-40" dirty="0"/>
              <a:t>Definition</a:t>
            </a:r>
          </a:p>
        </p:txBody>
      </p:sp>
      <p:sp>
        <p:nvSpPr>
          <p:cNvPr id="3" name="object 3"/>
          <p:cNvSpPr txBox="1"/>
          <p:nvPr/>
        </p:nvSpPr>
        <p:spPr>
          <a:xfrm>
            <a:off x="2715195" y="2469277"/>
            <a:ext cx="6758590" cy="1584429"/>
          </a:xfrm>
          <a:prstGeom prst="rect">
            <a:avLst/>
          </a:prstGeom>
        </p:spPr>
        <p:txBody>
          <a:bodyPr vert="horz" wrap="square" lIns="0" tIns="25167" rIns="0" bIns="0" rtlCol="0">
            <a:spAutoFit/>
          </a:bodyPr>
          <a:lstStyle/>
          <a:p>
            <a:pPr marL="75503" marR="60402" algn="just">
              <a:lnSpc>
                <a:spcPct val="118000"/>
              </a:lnSpc>
              <a:spcBef>
                <a:spcPts val="198"/>
              </a:spcBef>
            </a:pPr>
            <a:r>
              <a:rPr sz="2180" spc="20" dirty="0">
                <a:solidFill>
                  <a:srgbClr val="22373A"/>
                </a:solidFill>
                <a:latin typeface="Palatino Linotype"/>
                <a:cs typeface="Palatino Linotype"/>
              </a:rPr>
              <a:t>The </a:t>
            </a:r>
            <a:r>
              <a:rPr sz="2180" spc="-69" dirty="0">
                <a:solidFill>
                  <a:srgbClr val="22373A"/>
                </a:solidFill>
                <a:latin typeface="Palatino Linotype"/>
                <a:cs typeface="Palatino Linotype"/>
              </a:rPr>
              <a:t>expression </a:t>
            </a:r>
            <a:r>
              <a:rPr sz="2180" spc="-10" dirty="0">
                <a:solidFill>
                  <a:srgbClr val="22373A"/>
                </a:solidFill>
                <a:latin typeface="Palatino Linotype"/>
                <a:cs typeface="Palatino Linotype"/>
              </a:rPr>
              <a:t>Internet </a:t>
            </a:r>
            <a:r>
              <a:rPr sz="2180" spc="-89" dirty="0">
                <a:solidFill>
                  <a:srgbClr val="22373A"/>
                </a:solidFill>
                <a:latin typeface="Palatino Linotype"/>
                <a:cs typeface="Palatino Linotype"/>
              </a:rPr>
              <a:t>of </a:t>
            </a:r>
            <a:r>
              <a:rPr sz="2180" spc="-30" dirty="0">
                <a:solidFill>
                  <a:srgbClr val="22373A"/>
                </a:solidFill>
                <a:latin typeface="Palatino Linotype"/>
                <a:cs typeface="Palatino Linotype"/>
              </a:rPr>
              <a:t>Things </a:t>
            </a:r>
            <a:r>
              <a:rPr sz="2180" spc="-59" dirty="0">
                <a:solidFill>
                  <a:srgbClr val="22373A"/>
                </a:solidFill>
                <a:latin typeface="Palatino Linotype"/>
                <a:cs typeface="Palatino Linotype"/>
              </a:rPr>
              <a:t>is </a:t>
            </a:r>
            <a:r>
              <a:rPr sz="2180" spc="-109" dirty="0">
                <a:solidFill>
                  <a:srgbClr val="22373A"/>
                </a:solidFill>
                <a:latin typeface="Palatino Linotype"/>
                <a:cs typeface="Palatino Linotype"/>
              </a:rPr>
              <a:t>wider </a:t>
            </a:r>
            <a:r>
              <a:rPr sz="2180" spc="-10" dirty="0">
                <a:solidFill>
                  <a:srgbClr val="22373A"/>
                </a:solidFill>
                <a:latin typeface="Palatino Linotype"/>
                <a:cs typeface="Palatino Linotype"/>
              </a:rPr>
              <a:t>than a </a:t>
            </a:r>
            <a:r>
              <a:rPr sz="2180" spc="-79" dirty="0">
                <a:solidFill>
                  <a:srgbClr val="22373A"/>
                </a:solidFill>
                <a:latin typeface="Palatino Linotype"/>
                <a:cs typeface="Palatino Linotype"/>
              </a:rPr>
              <a:t>single </a:t>
            </a:r>
            <a:r>
              <a:rPr sz="2180" spc="-69" dirty="0">
                <a:solidFill>
                  <a:srgbClr val="22373A"/>
                </a:solidFill>
                <a:latin typeface="Palatino Linotype"/>
                <a:cs typeface="Palatino Linotype"/>
              </a:rPr>
              <a:t> </a:t>
            </a:r>
            <a:r>
              <a:rPr sz="2180" spc="-40" dirty="0">
                <a:solidFill>
                  <a:srgbClr val="22373A"/>
                </a:solidFill>
                <a:latin typeface="Palatino Linotype"/>
                <a:cs typeface="Palatino Linotype"/>
              </a:rPr>
              <a:t>concept </a:t>
            </a:r>
            <a:r>
              <a:rPr sz="2180" spc="-69" dirty="0">
                <a:solidFill>
                  <a:srgbClr val="22373A"/>
                </a:solidFill>
                <a:latin typeface="Palatino Linotype"/>
                <a:cs typeface="Palatino Linotype"/>
              </a:rPr>
              <a:t>or technology.</a:t>
            </a:r>
            <a:r>
              <a:rPr sz="2180" spc="-59" dirty="0">
                <a:solidFill>
                  <a:srgbClr val="22373A"/>
                </a:solidFill>
                <a:latin typeface="Palatino Linotype"/>
                <a:cs typeface="Palatino Linotype"/>
              </a:rPr>
              <a:t> </a:t>
            </a:r>
            <a:r>
              <a:rPr sz="2180" spc="79" dirty="0">
                <a:solidFill>
                  <a:srgbClr val="22373A"/>
                </a:solidFill>
                <a:latin typeface="Palatino Linotype"/>
                <a:cs typeface="Palatino Linotype"/>
              </a:rPr>
              <a:t>It </a:t>
            </a:r>
            <a:r>
              <a:rPr sz="2180" spc="-59" dirty="0">
                <a:solidFill>
                  <a:srgbClr val="22373A"/>
                </a:solidFill>
                <a:latin typeface="Palatino Linotype"/>
                <a:cs typeface="Palatino Linotype"/>
              </a:rPr>
              <a:t>is </a:t>
            </a:r>
            <a:r>
              <a:rPr sz="2180" spc="-10" dirty="0">
                <a:solidFill>
                  <a:srgbClr val="22373A"/>
                </a:solidFill>
                <a:latin typeface="Palatino Linotype"/>
                <a:cs typeface="Palatino Linotype"/>
              </a:rPr>
              <a:t>rather a </a:t>
            </a:r>
            <a:r>
              <a:rPr sz="2180" spc="-139" dirty="0">
                <a:solidFill>
                  <a:srgbClr val="FF0000"/>
                </a:solidFill>
                <a:latin typeface="Palatino Linotype"/>
                <a:cs typeface="Palatino Linotype"/>
              </a:rPr>
              <a:t>new </a:t>
            </a:r>
            <a:r>
              <a:rPr sz="2180" spc="-79" dirty="0">
                <a:solidFill>
                  <a:srgbClr val="FF0000"/>
                </a:solidFill>
                <a:latin typeface="Palatino Linotype"/>
                <a:cs typeface="Palatino Linotype"/>
              </a:rPr>
              <a:t>paradigm </a:t>
            </a:r>
            <a:r>
              <a:rPr sz="2180" spc="40" dirty="0">
                <a:solidFill>
                  <a:srgbClr val="FF0000"/>
                </a:solidFill>
                <a:latin typeface="Palatino Linotype"/>
                <a:cs typeface="Palatino Linotype"/>
              </a:rPr>
              <a:t>that </a:t>
            </a:r>
            <a:r>
              <a:rPr sz="2180" spc="50" dirty="0">
                <a:solidFill>
                  <a:srgbClr val="FF0000"/>
                </a:solidFill>
                <a:latin typeface="Palatino Linotype"/>
                <a:cs typeface="Palatino Linotype"/>
              </a:rPr>
              <a:t> </a:t>
            </a:r>
            <a:r>
              <a:rPr sz="2180" spc="-99" dirty="0">
                <a:solidFill>
                  <a:srgbClr val="FF0000"/>
                </a:solidFill>
                <a:latin typeface="Palatino Linotype"/>
                <a:cs typeface="Palatino Linotype"/>
              </a:rPr>
              <a:t>involves </a:t>
            </a:r>
            <a:r>
              <a:rPr sz="2180" spc="-10" dirty="0">
                <a:solidFill>
                  <a:srgbClr val="FF0000"/>
                </a:solidFill>
                <a:latin typeface="Palatino Linotype"/>
                <a:cs typeface="Palatino Linotype"/>
              </a:rPr>
              <a:t>a </a:t>
            </a:r>
            <a:r>
              <a:rPr sz="2180" spc="-129" dirty="0">
                <a:solidFill>
                  <a:srgbClr val="FF0000"/>
                </a:solidFill>
                <a:latin typeface="Palatino Linotype"/>
                <a:cs typeface="Palatino Linotype"/>
              </a:rPr>
              <a:t>wide </a:t>
            </a:r>
            <a:r>
              <a:rPr sz="2180" spc="-10" dirty="0">
                <a:solidFill>
                  <a:srgbClr val="FF0000"/>
                </a:solidFill>
                <a:latin typeface="Palatino Linotype"/>
                <a:cs typeface="Palatino Linotype"/>
              </a:rPr>
              <a:t>set </a:t>
            </a:r>
            <a:r>
              <a:rPr sz="2180" spc="-89" dirty="0">
                <a:solidFill>
                  <a:srgbClr val="FF0000"/>
                </a:solidFill>
                <a:latin typeface="Palatino Linotype"/>
                <a:cs typeface="Palatino Linotype"/>
              </a:rPr>
              <a:t>of </a:t>
            </a:r>
            <a:r>
              <a:rPr sz="2180" spc="-59" dirty="0">
                <a:solidFill>
                  <a:srgbClr val="FF0000"/>
                </a:solidFill>
                <a:latin typeface="Palatino Linotype"/>
                <a:cs typeface="Palatino Linotype"/>
              </a:rPr>
              <a:t>technologies, </a:t>
            </a:r>
            <a:r>
              <a:rPr sz="2180" spc="-40" dirty="0">
                <a:solidFill>
                  <a:srgbClr val="FF0000"/>
                </a:solidFill>
                <a:latin typeface="Palatino Linotype"/>
                <a:cs typeface="Palatino Linotype"/>
              </a:rPr>
              <a:t>applications </a:t>
            </a:r>
            <a:r>
              <a:rPr sz="2180" spc="-69" dirty="0">
                <a:solidFill>
                  <a:srgbClr val="FF0000"/>
                </a:solidFill>
                <a:latin typeface="Palatino Linotype"/>
                <a:cs typeface="Palatino Linotype"/>
              </a:rPr>
              <a:t>and </a:t>
            </a:r>
            <a:r>
              <a:rPr sz="2180" spc="-50" dirty="0">
                <a:solidFill>
                  <a:srgbClr val="FF0000"/>
                </a:solidFill>
                <a:latin typeface="Palatino Linotype"/>
                <a:cs typeface="Palatino Linotype"/>
              </a:rPr>
              <a:t>vi- </a:t>
            </a:r>
            <a:r>
              <a:rPr sz="2180" spc="-40" dirty="0">
                <a:solidFill>
                  <a:srgbClr val="FF0000"/>
                </a:solidFill>
                <a:latin typeface="Palatino Linotype"/>
                <a:cs typeface="Palatino Linotype"/>
              </a:rPr>
              <a:t> </a:t>
            </a:r>
            <a:r>
              <a:rPr sz="2180" spc="-59" dirty="0">
                <a:solidFill>
                  <a:srgbClr val="FF0000"/>
                </a:solidFill>
                <a:latin typeface="Palatino Linotype"/>
                <a:cs typeface="Palatino Linotype"/>
              </a:rPr>
              <a:t>sions</a:t>
            </a:r>
            <a:r>
              <a:rPr sz="2180" spc="-59" dirty="0">
                <a:solidFill>
                  <a:srgbClr val="22373A"/>
                </a:solidFill>
                <a:latin typeface="Palatino Linotype"/>
                <a:cs typeface="Palatino Linotype"/>
              </a:rPr>
              <a:t>.</a:t>
            </a:r>
            <a:r>
              <a:rPr sz="2378" spc="-87" baseline="27777" dirty="0">
                <a:solidFill>
                  <a:srgbClr val="22373A"/>
                </a:solidFill>
                <a:latin typeface="Arial"/>
                <a:cs typeface="Arial"/>
              </a:rPr>
              <a:t>5</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34126" y="5914966"/>
            <a:ext cx="1858579" cy="268055"/>
          </a:xfrm>
          <a:prstGeom prst="rect">
            <a:avLst/>
          </a:prstGeom>
        </p:spPr>
        <p:txBody>
          <a:bodyPr vert="horz" wrap="square" lIns="0" tIns="23909" rIns="0" bIns="0" rtlCol="0">
            <a:spAutoFit/>
          </a:bodyPr>
          <a:lstStyle/>
          <a:p>
            <a:pPr marL="75503">
              <a:spcBef>
                <a:spcPts val="188"/>
              </a:spcBef>
            </a:pPr>
            <a:r>
              <a:rPr sz="1784" spc="-14" baseline="27777" dirty="0">
                <a:solidFill>
                  <a:srgbClr val="394B4E"/>
                </a:solidFill>
                <a:latin typeface="Arial"/>
                <a:cs typeface="Arial"/>
              </a:rPr>
              <a:t>5</a:t>
            </a:r>
            <a:r>
              <a:rPr sz="1585" spc="-10" dirty="0">
                <a:solidFill>
                  <a:srgbClr val="394B4E"/>
                </a:solidFill>
                <a:latin typeface="Arial"/>
                <a:cs typeface="Arial"/>
              </a:rPr>
              <a:t>Giusto</a:t>
            </a:r>
            <a:r>
              <a:rPr sz="1585" spc="79" dirty="0">
                <a:solidFill>
                  <a:srgbClr val="394B4E"/>
                </a:solidFill>
                <a:latin typeface="Arial"/>
                <a:cs typeface="Arial"/>
              </a:rPr>
              <a:t> </a:t>
            </a:r>
            <a:r>
              <a:rPr sz="1585" spc="10" dirty="0">
                <a:solidFill>
                  <a:srgbClr val="394B4E"/>
                </a:solidFill>
                <a:latin typeface="Arial"/>
                <a:cs typeface="Arial"/>
              </a:rPr>
              <a:t>et</a:t>
            </a:r>
            <a:r>
              <a:rPr sz="1585" spc="79" dirty="0">
                <a:solidFill>
                  <a:srgbClr val="394B4E"/>
                </a:solidFill>
                <a:latin typeface="Arial"/>
                <a:cs typeface="Arial"/>
              </a:rPr>
              <a:t> </a:t>
            </a:r>
            <a:r>
              <a:rPr sz="1585" spc="-10" dirty="0">
                <a:solidFill>
                  <a:srgbClr val="394B4E"/>
                </a:solidFill>
                <a:latin typeface="Arial"/>
                <a:cs typeface="Arial"/>
              </a:rPr>
              <a:t>al.</a:t>
            </a:r>
            <a:r>
              <a:rPr sz="1585" spc="258" dirty="0">
                <a:solidFill>
                  <a:srgbClr val="394B4E"/>
                </a:solidFill>
                <a:latin typeface="Arial"/>
                <a:cs typeface="Arial"/>
              </a:rPr>
              <a:t> </a:t>
            </a:r>
            <a:r>
              <a:rPr sz="1585" spc="-50" dirty="0">
                <a:solidFill>
                  <a:srgbClr val="394B4E"/>
                </a:solidFill>
                <a:latin typeface="Arial"/>
                <a:cs typeface="Arial"/>
              </a:rPr>
              <a:t>2010</a:t>
            </a:r>
            <a:endParaRPr sz="1585">
              <a:latin typeface="Arial"/>
              <a:cs typeface="Arial"/>
            </a:endParaRPr>
          </a:p>
        </p:txBody>
      </p:sp>
      <p:sp>
        <p:nvSpPr>
          <p:cNvPr id="6" name="object 6"/>
          <p:cNvSpPr txBox="1"/>
          <p:nvPr/>
        </p:nvSpPr>
        <p:spPr>
          <a:xfrm>
            <a:off x="10327576" y="6320547"/>
            <a:ext cx="157294" cy="299819"/>
          </a:xfrm>
          <a:prstGeom prst="rect">
            <a:avLst/>
          </a:prstGeom>
        </p:spPr>
        <p:txBody>
          <a:bodyPr vert="horz" wrap="square" lIns="0" tIns="55365" rIns="0" bIns="0" rtlCol="0">
            <a:spAutoFit/>
          </a:bodyPr>
          <a:lstStyle/>
          <a:p>
            <a:pPr marL="25168">
              <a:spcBef>
                <a:spcPts val="434"/>
              </a:spcBef>
            </a:pPr>
            <a:r>
              <a:rPr sz="1585" spc="-50" dirty="0">
                <a:solidFill>
                  <a:srgbClr val="22373A"/>
                </a:solidFill>
                <a:latin typeface="Arial"/>
                <a:cs typeface="Arial"/>
              </a:rPr>
              <a:t>9</a:t>
            </a:r>
            <a:endParaRPr sz="1585">
              <a:latin typeface="Arial"/>
              <a:cs typeface="Arial"/>
            </a:endParaRP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241578" y="989251"/>
            <a:ext cx="6742230" cy="4913851"/>
            <a:chOff x="359994" y="499205"/>
            <a:chExt cx="3402329" cy="2479675"/>
          </a:xfrm>
        </p:grpSpPr>
        <p:pic>
          <p:nvPicPr>
            <p:cNvPr id="4" name="object 4"/>
            <p:cNvPicPr/>
            <p:nvPr/>
          </p:nvPicPr>
          <p:blipFill>
            <a:blip r:embed="rId3" cstate="print"/>
            <a:stretch>
              <a:fillRect/>
            </a:stretch>
          </p:blipFill>
          <p:spPr>
            <a:xfrm>
              <a:off x="845997" y="499205"/>
              <a:ext cx="2915942" cy="2436387"/>
            </a:xfrm>
            <a:prstGeom prst="rect">
              <a:avLst/>
            </a:prstGeom>
          </p:spPr>
        </p:pic>
        <p:sp>
          <p:nvSpPr>
            <p:cNvPr id="5" name="object 5"/>
            <p:cNvSpPr/>
            <p:nvPr/>
          </p:nvSpPr>
          <p:spPr>
            <a:xfrm>
              <a:off x="359994" y="2976079"/>
              <a:ext cx="1828800"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grpSp>
      <p:sp>
        <p:nvSpPr>
          <p:cNvPr id="6" name="object 6"/>
          <p:cNvSpPr txBox="1"/>
          <p:nvPr/>
        </p:nvSpPr>
        <p:spPr>
          <a:xfrm>
            <a:off x="2234126" y="5935074"/>
            <a:ext cx="4212951" cy="268055"/>
          </a:xfrm>
          <a:prstGeom prst="rect">
            <a:avLst/>
          </a:prstGeom>
        </p:spPr>
        <p:txBody>
          <a:bodyPr vert="horz" wrap="square" lIns="0" tIns="23909" rIns="0" bIns="0" rtlCol="0">
            <a:spAutoFit/>
          </a:bodyPr>
          <a:lstStyle/>
          <a:p>
            <a:pPr marL="75503">
              <a:spcBef>
                <a:spcPts val="188"/>
              </a:spcBef>
            </a:pPr>
            <a:r>
              <a:rPr sz="1784" spc="30" baseline="27777" dirty="0">
                <a:solidFill>
                  <a:srgbClr val="394B4E"/>
                </a:solidFill>
                <a:latin typeface="Arial"/>
                <a:cs typeface="Arial"/>
              </a:rPr>
              <a:t>6</a:t>
            </a:r>
            <a:r>
              <a:rPr sz="1585" spc="20" dirty="0">
                <a:solidFill>
                  <a:srgbClr val="394B4E"/>
                </a:solidFill>
                <a:latin typeface="Arial"/>
                <a:cs typeface="Arial"/>
              </a:rPr>
              <a:t>Architecting</a:t>
            </a:r>
            <a:r>
              <a:rPr sz="1585" spc="99" dirty="0">
                <a:solidFill>
                  <a:srgbClr val="394B4E"/>
                </a:solidFill>
                <a:latin typeface="Arial"/>
                <a:cs typeface="Arial"/>
              </a:rPr>
              <a:t> </a:t>
            </a:r>
            <a:r>
              <a:rPr sz="1585" dirty="0">
                <a:solidFill>
                  <a:srgbClr val="394B4E"/>
                </a:solidFill>
                <a:latin typeface="Arial"/>
                <a:cs typeface="Arial"/>
              </a:rPr>
              <a:t>the</a:t>
            </a:r>
            <a:r>
              <a:rPr sz="1585" spc="99" dirty="0">
                <a:solidFill>
                  <a:srgbClr val="394B4E"/>
                </a:solidFill>
                <a:latin typeface="Arial"/>
                <a:cs typeface="Arial"/>
              </a:rPr>
              <a:t> </a:t>
            </a:r>
            <a:r>
              <a:rPr sz="1585" spc="40" dirty="0">
                <a:solidFill>
                  <a:srgbClr val="394B4E"/>
                </a:solidFill>
                <a:latin typeface="Arial"/>
                <a:cs typeface="Arial"/>
              </a:rPr>
              <a:t>IoT,</a:t>
            </a:r>
            <a:r>
              <a:rPr sz="1585" spc="109" dirty="0">
                <a:solidFill>
                  <a:srgbClr val="394B4E"/>
                </a:solidFill>
                <a:latin typeface="Arial"/>
                <a:cs typeface="Arial"/>
              </a:rPr>
              <a:t> </a:t>
            </a:r>
            <a:r>
              <a:rPr sz="1585" spc="-30" dirty="0">
                <a:solidFill>
                  <a:srgbClr val="394B4E"/>
                </a:solidFill>
                <a:latin typeface="Arial"/>
                <a:cs typeface="Arial"/>
              </a:rPr>
              <a:t>Uckelmann</a:t>
            </a:r>
            <a:r>
              <a:rPr sz="1585" spc="99" dirty="0">
                <a:solidFill>
                  <a:srgbClr val="394B4E"/>
                </a:solidFill>
                <a:latin typeface="Arial"/>
                <a:cs typeface="Arial"/>
              </a:rPr>
              <a:t> </a:t>
            </a:r>
            <a:r>
              <a:rPr sz="1585" spc="10" dirty="0">
                <a:solidFill>
                  <a:srgbClr val="394B4E"/>
                </a:solidFill>
                <a:latin typeface="Arial"/>
                <a:cs typeface="Arial"/>
              </a:rPr>
              <a:t>et</a:t>
            </a:r>
            <a:r>
              <a:rPr sz="1585" spc="109" dirty="0">
                <a:solidFill>
                  <a:srgbClr val="394B4E"/>
                </a:solidFill>
                <a:latin typeface="Arial"/>
                <a:cs typeface="Arial"/>
              </a:rPr>
              <a:t> </a:t>
            </a:r>
            <a:r>
              <a:rPr sz="1585" spc="-10" dirty="0">
                <a:solidFill>
                  <a:srgbClr val="394B4E"/>
                </a:solidFill>
                <a:latin typeface="Arial"/>
                <a:cs typeface="Arial"/>
              </a:rPr>
              <a:t>al.</a:t>
            </a:r>
            <a:r>
              <a:rPr sz="1585" spc="287" dirty="0">
                <a:solidFill>
                  <a:srgbClr val="394B4E"/>
                </a:solidFill>
                <a:latin typeface="Arial"/>
                <a:cs typeface="Arial"/>
              </a:rPr>
              <a:t> </a:t>
            </a:r>
            <a:r>
              <a:rPr sz="1585" spc="-50" dirty="0">
                <a:solidFill>
                  <a:srgbClr val="394B4E"/>
                </a:solidFill>
                <a:latin typeface="Arial"/>
                <a:cs typeface="Arial"/>
              </a:rPr>
              <a:t>2011</a:t>
            </a:r>
            <a:endParaRPr sz="1585">
              <a:latin typeface="Arial"/>
              <a:cs typeface="Arial"/>
            </a:endParaRPr>
          </a:p>
        </p:txBody>
      </p:sp>
      <p:sp>
        <p:nvSpPr>
          <p:cNvPr id="8" name="Title 7">
            <a:extLst>
              <a:ext uri="{FF2B5EF4-FFF2-40B4-BE49-F238E27FC236}">
                <a16:creationId xmlns:a16="http://schemas.microsoft.com/office/drawing/2014/main" id="{FC32E496-ABAE-A2E2-44FF-28262EC092C6}"/>
              </a:ext>
            </a:extLst>
          </p:cNvPr>
          <p:cNvSpPr>
            <a:spLocks noGrp="1"/>
          </p:cNvSpPr>
          <p:nvPr>
            <p:ph type="title"/>
          </p:nvPr>
        </p:nvSpPr>
        <p:spPr>
          <a:xfrm>
            <a:off x="836057" y="227431"/>
            <a:ext cx="10515600" cy="480117"/>
          </a:xfrm>
        </p:spPr>
        <p:txBody>
          <a:bodyPr>
            <a:normAutofit/>
          </a:bodyPr>
          <a:lstStyle/>
          <a:p>
            <a:r>
              <a:rPr lang="en-US" dirty="0"/>
              <a:t>IoT Intersections</a:t>
            </a:r>
            <a:r>
              <a:rPr lang="en-US" baseline="30000" dirty="0"/>
              <a:t>6</a:t>
            </a:r>
          </a:p>
        </p:txBody>
      </p:sp>
      <p:sp>
        <p:nvSpPr>
          <p:cNvPr id="7" name="object 7"/>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10</a:t>
            </a: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Key</a:t>
            </a:r>
            <a:r>
              <a:rPr spc="178" dirty="0"/>
              <a:t> </a:t>
            </a:r>
            <a:r>
              <a:rPr spc="-99" dirty="0"/>
              <a:t>ingredients</a:t>
            </a:r>
            <a:r>
              <a:rPr spc="188" dirty="0"/>
              <a:t> </a:t>
            </a:r>
            <a:r>
              <a:rPr spc="-79" dirty="0"/>
              <a:t>of</a:t>
            </a:r>
            <a:r>
              <a:rPr spc="188" dirty="0"/>
              <a:t> </a:t>
            </a:r>
            <a:r>
              <a:rPr spc="-30" dirty="0"/>
              <a:t>the</a:t>
            </a:r>
            <a:r>
              <a:rPr spc="188" dirty="0"/>
              <a:t> </a:t>
            </a:r>
            <a:r>
              <a:rPr spc="79" dirty="0"/>
              <a:t>IoT</a:t>
            </a:r>
          </a:p>
        </p:txBody>
      </p:sp>
      <p:sp>
        <p:nvSpPr>
          <p:cNvPr id="5" name="Content Placeholder 4">
            <a:extLst>
              <a:ext uri="{FF2B5EF4-FFF2-40B4-BE49-F238E27FC236}">
                <a16:creationId xmlns:a16="http://schemas.microsoft.com/office/drawing/2014/main" id="{3C817F2C-57BF-0BB8-AE8D-4146A697D931}"/>
              </a:ext>
            </a:extLst>
          </p:cNvPr>
          <p:cNvSpPr>
            <a:spLocks noGrp="1"/>
          </p:cNvSpPr>
          <p:nvPr>
            <p:ph idx="1"/>
          </p:nvPr>
        </p:nvSpPr>
        <p:spPr/>
        <p:txBody>
          <a:bodyPr/>
          <a:lstStyle/>
          <a:p>
            <a:r>
              <a:rPr lang="en-US" dirty="0"/>
              <a:t> Perception/Sensing</a:t>
            </a:r>
          </a:p>
          <a:p>
            <a:r>
              <a:rPr lang="en-US" dirty="0"/>
              <a:t> Computation</a:t>
            </a:r>
          </a:p>
          <a:p>
            <a:r>
              <a:rPr lang="en-US" dirty="0"/>
              <a:t> Communication</a:t>
            </a:r>
          </a:p>
          <a:p>
            <a:r>
              <a:rPr lang="en-US" dirty="0"/>
              <a:t> Actuation</a:t>
            </a:r>
          </a:p>
          <a:p>
            <a:r>
              <a:rPr lang="en-US" dirty="0"/>
              <a:t> </a:t>
            </a:r>
            <a:r>
              <a:rPr lang="en-US" dirty="0" err="1"/>
              <a:t>Localisation</a:t>
            </a:r>
            <a:endParaRPr lang="en-US" dirty="0"/>
          </a:p>
          <a:p>
            <a:r>
              <a:rPr lang="en-US" dirty="0"/>
              <a:t> Integration</a:t>
            </a:r>
          </a:p>
          <a:p>
            <a:endParaRPr lang="en-US" dirty="0"/>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40" dirty="0"/>
              <a:t>What</a:t>
            </a:r>
            <a:r>
              <a:rPr spc="178" dirty="0"/>
              <a:t> </a:t>
            </a:r>
            <a:r>
              <a:rPr spc="-50" dirty="0"/>
              <a:t>then</a:t>
            </a:r>
            <a:r>
              <a:rPr spc="178" dirty="0"/>
              <a:t> </a:t>
            </a:r>
            <a:r>
              <a:rPr spc="-198" dirty="0"/>
              <a:t>is</a:t>
            </a:r>
            <a:r>
              <a:rPr spc="178" dirty="0"/>
              <a:t> </a:t>
            </a:r>
            <a:r>
              <a:rPr spc="-79" dirty="0"/>
              <a:t>a</a:t>
            </a:r>
            <a:r>
              <a:rPr spc="178" dirty="0"/>
              <a:t> </a:t>
            </a:r>
            <a:r>
              <a:rPr spc="-89" dirty="0"/>
              <a:t>thing?</a:t>
            </a:r>
          </a:p>
        </p:txBody>
      </p:sp>
      <p:sp>
        <p:nvSpPr>
          <p:cNvPr id="3" name="object 3"/>
          <p:cNvSpPr txBox="1"/>
          <p:nvPr/>
        </p:nvSpPr>
        <p:spPr>
          <a:xfrm>
            <a:off x="1776697" y="1848257"/>
            <a:ext cx="8638605" cy="1980307"/>
          </a:xfrm>
          <a:prstGeom prst="rect">
            <a:avLst/>
          </a:prstGeom>
        </p:spPr>
        <p:txBody>
          <a:bodyPr vert="horz" wrap="square" lIns="0" tIns="25167" rIns="0" bIns="0" rtlCol="0">
            <a:spAutoFit/>
          </a:bodyPr>
          <a:lstStyle/>
          <a:p>
            <a:pPr marL="75503" marR="60402" algn="just">
              <a:lnSpc>
                <a:spcPct val="118000"/>
              </a:lnSpc>
              <a:spcBef>
                <a:spcPts val="198"/>
              </a:spcBef>
            </a:pPr>
            <a:r>
              <a:rPr sz="2180" spc="-20" dirty="0">
                <a:solidFill>
                  <a:srgbClr val="22373A"/>
                </a:solidFill>
                <a:latin typeface="Palatino Linotype"/>
                <a:cs typeface="Palatino Linotype"/>
              </a:rPr>
              <a:t>In </a:t>
            </a:r>
            <a:r>
              <a:rPr sz="2180" spc="-10" dirty="0">
                <a:solidFill>
                  <a:srgbClr val="22373A"/>
                </a:solidFill>
                <a:latin typeface="Palatino Linotype"/>
                <a:cs typeface="Palatino Linotype"/>
              </a:rPr>
              <a:t>the </a:t>
            </a:r>
            <a:r>
              <a:rPr sz="2180" spc="-69" dirty="0">
                <a:solidFill>
                  <a:srgbClr val="22373A"/>
                </a:solidFill>
                <a:latin typeface="Palatino Linotype"/>
                <a:cs typeface="Palatino Linotype"/>
              </a:rPr>
              <a:t>vision </a:t>
            </a:r>
            <a:r>
              <a:rPr sz="2180" spc="-89" dirty="0">
                <a:solidFill>
                  <a:srgbClr val="22373A"/>
                </a:solidFill>
                <a:latin typeface="Palatino Linotype"/>
                <a:cs typeface="Palatino Linotype"/>
              </a:rPr>
              <a:t>of </a:t>
            </a:r>
            <a:r>
              <a:rPr sz="2180" spc="50" dirty="0">
                <a:solidFill>
                  <a:srgbClr val="22373A"/>
                </a:solidFill>
                <a:latin typeface="Palatino Linotype"/>
                <a:cs typeface="Palatino Linotype"/>
              </a:rPr>
              <a:t>IoT, </a:t>
            </a:r>
            <a:r>
              <a:rPr sz="2180" spc="-50" dirty="0">
                <a:solidFill>
                  <a:srgbClr val="22373A"/>
                </a:solidFill>
                <a:latin typeface="Palatino Linotype"/>
                <a:cs typeface="Palatino Linotype"/>
              </a:rPr>
              <a:t>things </a:t>
            </a:r>
            <a:r>
              <a:rPr sz="2180" spc="-40" dirty="0">
                <a:solidFill>
                  <a:srgbClr val="22373A"/>
                </a:solidFill>
                <a:latin typeface="Palatino Linotype"/>
                <a:cs typeface="Palatino Linotype"/>
              </a:rPr>
              <a:t>are </a:t>
            </a:r>
            <a:r>
              <a:rPr sz="2180" spc="-89" dirty="0">
                <a:solidFill>
                  <a:srgbClr val="22373A"/>
                </a:solidFill>
                <a:latin typeface="Palatino Linotype"/>
                <a:cs typeface="Palatino Linotype"/>
              </a:rPr>
              <a:t>very various such </a:t>
            </a:r>
            <a:r>
              <a:rPr sz="2180" spc="-50" dirty="0">
                <a:solidFill>
                  <a:srgbClr val="22373A"/>
                </a:solidFill>
                <a:latin typeface="Palatino Linotype"/>
                <a:cs typeface="Palatino Linotype"/>
              </a:rPr>
              <a:t>as </a:t>
            </a:r>
            <a:r>
              <a:rPr sz="2180" spc="-69" dirty="0">
                <a:solidFill>
                  <a:srgbClr val="22373A"/>
                </a:solidFill>
                <a:latin typeface="Palatino Linotype"/>
                <a:cs typeface="Palatino Linotype"/>
              </a:rPr>
              <a:t>com</a:t>
            </a:r>
            <a:r>
              <a:rPr sz="2180" spc="-30" dirty="0">
                <a:solidFill>
                  <a:srgbClr val="22373A"/>
                </a:solidFill>
                <a:latin typeface="Palatino Linotype"/>
                <a:cs typeface="Palatino Linotype"/>
              </a:rPr>
              <a:t>puters,</a:t>
            </a:r>
            <a:r>
              <a:rPr sz="2180" spc="-20" dirty="0">
                <a:solidFill>
                  <a:srgbClr val="22373A"/>
                </a:solidFill>
                <a:latin typeface="Palatino Linotype"/>
                <a:cs typeface="Palatino Linotype"/>
              </a:rPr>
              <a:t> </a:t>
            </a:r>
            <a:r>
              <a:rPr sz="2180" spc="-59" dirty="0">
                <a:solidFill>
                  <a:srgbClr val="22373A"/>
                </a:solidFill>
                <a:latin typeface="Palatino Linotype"/>
                <a:cs typeface="Palatino Linotype"/>
              </a:rPr>
              <a:t>sensors,</a:t>
            </a:r>
            <a:r>
              <a:rPr sz="2180" spc="-50" dirty="0">
                <a:solidFill>
                  <a:srgbClr val="22373A"/>
                </a:solidFill>
                <a:latin typeface="Palatino Linotype"/>
                <a:cs typeface="Palatino Linotype"/>
              </a:rPr>
              <a:t> </a:t>
            </a:r>
            <a:r>
              <a:rPr sz="2180" spc="-59" dirty="0">
                <a:solidFill>
                  <a:srgbClr val="22373A"/>
                </a:solidFill>
                <a:latin typeface="Palatino Linotype"/>
                <a:cs typeface="Palatino Linotype"/>
              </a:rPr>
              <a:t>people,</a:t>
            </a:r>
            <a:r>
              <a:rPr sz="2180" spc="-50" dirty="0">
                <a:solidFill>
                  <a:srgbClr val="22373A"/>
                </a:solidFill>
                <a:latin typeface="Palatino Linotype"/>
                <a:cs typeface="Palatino Linotype"/>
              </a:rPr>
              <a:t> </a:t>
            </a:r>
            <a:r>
              <a:rPr sz="2180" spc="-10" dirty="0">
                <a:solidFill>
                  <a:srgbClr val="22373A"/>
                </a:solidFill>
                <a:latin typeface="Palatino Linotype"/>
                <a:cs typeface="Palatino Linotype"/>
              </a:rPr>
              <a:t>actuators,</a:t>
            </a:r>
            <a:r>
              <a:rPr sz="2180" dirty="0">
                <a:solidFill>
                  <a:srgbClr val="22373A"/>
                </a:solidFill>
                <a:latin typeface="Palatino Linotype"/>
                <a:cs typeface="Palatino Linotype"/>
              </a:rPr>
              <a:t> </a:t>
            </a:r>
            <a:r>
              <a:rPr sz="2180" spc="-40" dirty="0">
                <a:solidFill>
                  <a:srgbClr val="22373A"/>
                </a:solidFill>
                <a:latin typeface="Palatino Linotype"/>
                <a:cs typeface="Palatino Linotype"/>
              </a:rPr>
              <a:t>refrigerators,</a:t>
            </a:r>
            <a:r>
              <a:rPr sz="2180" spc="-30" dirty="0">
                <a:solidFill>
                  <a:srgbClr val="22373A"/>
                </a:solidFill>
                <a:latin typeface="Palatino Linotype"/>
                <a:cs typeface="Palatino Linotype"/>
              </a:rPr>
              <a:t> </a:t>
            </a:r>
            <a:r>
              <a:rPr sz="2180" spc="10" dirty="0">
                <a:solidFill>
                  <a:srgbClr val="22373A"/>
                </a:solidFill>
                <a:latin typeface="Palatino Linotype"/>
                <a:cs typeface="Palatino Linotype"/>
              </a:rPr>
              <a:t>TVs, </a:t>
            </a:r>
            <a:r>
              <a:rPr sz="2180" spc="20" dirty="0">
                <a:solidFill>
                  <a:srgbClr val="22373A"/>
                </a:solidFill>
                <a:latin typeface="Palatino Linotype"/>
                <a:cs typeface="Palatino Linotype"/>
              </a:rPr>
              <a:t> </a:t>
            </a:r>
            <a:r>
              <a:rPr sz="2180" spc="-59" dirty="0">
                <a:solidFill>
                  <a:srgbClr val="22373A"/>
                </a:solidFill>
                <a:latin typeface="Palatino Linotype"/>
                <a:cs typeface="Palatino Linotype"/>
              </a:rPr>
              <a:t>vehicles, </a:t>
            </a:r>
            <a:r>
              <a:rPr sz="2180" spc="-69" dirty="0">
                <a:solidFill>
                  <a:srgbClr val="22373A"/>
                </a:solidFill>
                <a:latin typeface="Palatino Linotype"/>
                <a:cs typeface="Palatino Linotype"/>
              </a:rPr>
              <a:t>mobile phones, </a:t>
            </a:r>
            <a:r>
              <a:rPr sz="2180" spc="-30" dirty="0">
                <a:solidFill>
                  <a:srgbClr val="22373A"/>
                </a:solidFill>
                <a:latin typeface="Palatino Linotype"/>
                <a:cs typeface="Palatino Linotype"/>
              </a:rPr>
              <a:t>clothes, </a:t>
            </a:r>
            <a:r>
              <a:rPr sz="2180" spc="-50" dirty="0">
                <a:solidFill>
                  <a:srgbClr val="22373A"/>
                </a:solidFill>
                <a:latin typeface="Palatino Linotype"/>
                <a:cs typeface="Palatino Linotype"/>
              </a:rPr>
              <a:t>food, </a:t>
            </a:r>
            <a:r>
              <a:rPr sz="2180" spc="-59" dirty="0">
                <a:solidFill>
                  <a:srgbClr val="22373A"/>
                </a:solidFill>
                <a:latin typeface="Palatino Linotype"/>
                <a:cs typeface="Palatino Linotype"/>
              </a:rPr>
              <a:t>medicines, </a:t>
            </a:r>
            <a:r>
              <a:rPr sz="2180" spc="-40" dirty="0">
                <a:solidFill>
                  <a:srgbClr val="22373A"/>
                </a:solidFill>
                <a:latin typeface="Palatino Linotype"/>
                <a:cs typeface="Palatino Linotype"/>
              </a:rPr>
              <a:t>books, </a:t>
            </a:r>
            <a:r>
              <a:rPr sz="2180" spc="-515" dirty="0">
                <a:solidFill>
                  <a:srgbClr val="22373A"/>
                </a:solidFill>
                <a:latin typeface="Palatino Linotype"/>
                <a:cs typeface="Palatino Linotype"/>
              </a:rPr>
              <a:t> </a:t>
            </a:r>
            <a:r>
              <a:rPr sz="2180" spc="20" dirty="0">
                <a:solidFill>
                  <a:srgbClr val="22373A"/>
                </a:solidFill>
                <a:latin typeface="Palatino Linotype"/>
                <a:cs typeface="Palatino Linotype"/>
              </a:rPr>
              <a:t>etc. </a:t>
            </a:r>
            <a:r>
              <a:rPr sz="2180" spc="-20" dirty="0">
                <a:solidFill>
                  <a:srgbClr val="22373A"/>
                </a:solidFill>
                <a:latin typeface="Palatino Linotype"/>
                <a:cs typeface="Palatino Linotype"/>
              </a:rPr>
              <a:t>These </a:t>
            </a:r>
            <a:r>
              <a:rPr sz="2180" spc="-50" dirty="0">
                <a:solidFill>
                  <a:srgbClr val="22373A"/>
                </a:solidFill>
                <a:latin typeface="Palatino Linotype"/>
                <a:cs typeface="Palatino Linotype"/>
              </a:rPr>
              <a:t>things </a:t>
            </a:r>
            <a:r>
              <a:rPr sz="2180" spc="-40" dirty="0">
                <a:solidFill>
                  <a:srgbClr val="22373A"/>
                </a:solidFill>
                <a:latin typeface="Palatino Linotype"/>
                <a:cs typeface="Palatino Linotype"/>
              </a:rPr>
              <a:t>are </a:t>
            </a:r>
            <a:r>
              <a:rPr sz="2180" spc="-69" dirty="0">
                <a:solidFill>
                  <a:srgbClr val="22373A"/>
                </a:solidFill>
                <a:latin typeface="Palatino Linotype"/>
                <a:cs typeface="Palatino Linotype"/>
              </a:rPr>
              <a:t>classified </a:t>
            </a:r>
            <a:r>
              <a:rPr sz="2180" spc="-50" dirty="0">
                <a:solidFill>
                  <a:srgbClr val="22373A"/>
                </a:solidFill>
                <a:latin typeface="Palatino Linotype"/>
                <a:cs typeface="Palatino Linotype"/>
              </a:rPr>
              <a:t>as </a:t>
            </a:r>
            <a:r>
              <a:rPr sz="2180" spc="-30" dirty="0">
                <a:solidFill>
                  <a:srgbClr val="FF0000"/>
                </a:solidFill>
                <a:latin typeface="Palatino Linotype"/>
                <a:cs typeface="Palatino Linotype"/>
              </a:rPr>
              <a:t>three </a:t>
            </a:r>
            <a:r>
              <a:rPr sz="2180" spc="-50" dirty="0">
                <a:solidFill>
                  <a:srgbClr val="FF0000"/>
                </a:solidFill>
                <a:latin typeface="Palatino Linotype"/>
                <a:cs typeface="Palatino Linotype"/>
              </a:rPr>
              <a:t>scopes:</a:t>
            </a:r>
            <a:r>
              <a:rPr sz="2180" spc="-40" dirty="0">
                <a:solidFill>
                  <a:srgbClr val="FF0000"/>
                </a:solidFill>
                <a:latin typeface="Palatino Linotype"/>
                <a:cs typeface="Palatino Linotype"/>
              </a:rPr>
              <a:t> </a:t>
            </a:r>
            <a:r>
              <a:rPr sz="2180" spc="-59" dirty="0">
                <a:solidFill>
                  <a:srgbClr val="FF0000"/>
                </a:solidFill>
                <a:latin typeface="Palatino Linotype"/>
                <a:cs typeface="Palatino Linotype"/>
              </a:rPr>
              <a:t>people, </a:t>
            </a:r>
            <a:r>
              <a:rPr sz="2180" spc="-50" dirty="0">
                <a:solidFill>
                  <a:srgbClr val="FF0000"/>
                </a:solidFill>
                <a:latin typeface="Palatino Linotype"/>
                <a:cs typeface="Palatino Linotype"/>
              </a:rPr>
              <a:t> </a:t>
            </a:r>
            <a:r>
              <a:rPr sz="2180" spc="-69" dirty="0">
                <a:solidFill>
                  <a:srgbClr val="FF0000"/>
                </a:solidFill>
                <a:latin typeface="Palatino Linotype"/>
                <a:cs typeface="Palatino Linotype"/>
              </a:rPr>
              <a:t>machine</a:t>
            </a:r>
            <a:r>
              <a:rPr sz="2180" spc="-59" dirty="0">
                <a:solidFill>
                  <a:srgbClr val="22373A"/>
                </a:solidFill>
                <a:latin typeface="Palatino Linotype"/>
                <a:cs typeface="Palatino Linotype"/>
              </a:rPr>
              <a:t> </a:t>
            </a:r>
            <a:r>
              <a:rPr sz="2180" spc="-20" dirty="0">
                <a:solidFill>
                  <a:srgbClr val="22373A"/>
                </a:solidFill>
                <a:latin typeface="Palatino Linotype"/>
                <a:cs typeface="Palatino Linotype"/>
              </a:rPr>
              <a:t>(for </a:t>
            </a:r>
            <a:r>
              <a:rPr sz="2180" spc="-50" dirty="0">
                <a:solidFill>
                  <a:srgbClr val="22373A"/>
                </a:solidFill>
                <a:latin typeface="Palatino Linotype"/>
                <a:cs typeface="Palatino Linotype"/>
              </a:rPr>
              <a:t>example,</a:t>
            </a:r>
            <a:r>
              <a:rPr sz="2180" spc="-40" dirty="0">
                <a:solidFill>
                  <a:srgbClr val="22373A"/>
                </a:solidFill>
                <a:latin typeface="Palatino Linotype"/>
                <a:cs typeface="Palatino Linotype"/>
              </a:rPr>
              <a:t> </a:t>
            </a:r>
            <a:r>
              <a:rPr sz="2180" spc="-59" dirty="0">
                <a:solidFill>
                  <a:srgbClr val="22373A"/>
                </a:solidFill>
                <a:latin typeface="Palatino Linotype"/>
                <a:cs typeface="Palatino Linotype"/>
              </a:rPr>
              <a:t>sensor,</a:t>
            </a:r>
            <a:r>
              <a:rPr sz="2180" spc="-50" dirty="0">
                <a:solidFill>
                  <a:srgbClr val="22373A"/>
                </a:solidFill>
                <a:latin typeface="Palatino Linotype"/>
                <a:cs typeface="Palatino Linotype"/>
              </a:rPr>
              <a:t> </a:t>
            </a:r>
            <a:r>
              <a:rPr sz="2180" dirty="0">
                <a:solidFill>
                  <a:srgbClr val="22373A"/>
                </a:solidFill>
                <a:latin typeface="Palatino Linotype"/>
                <a:cs typeface="Palatino Linotype"/>
              </a:rPr>
              <a:t>actuator, </a:t>
            </a:r>
            <a:r>
              <a:rPr sz="2180" spc="40" dirty="0">
                <a:solidFill>
                  <a:srgbClr val="22373A"/>
                </a:solidFill>
                <a:latin typeface="Palatino Linotype"/>
                <a:cs typeface="Palatino Linotype"/>
              </a:rPr>
              <a:t>etc.)</a:t>
            </a:r>
            <a:r>
              <a:rPr sz="2180" spc="50" dirty="0">
                <a:solidFill>
                  <a:srgbClr val="22373A"/>
                </a:solidFill>
                <a:latin typeface="Palatino Linotype"/>
                <a:cs typeface="Palatino Linotype"/>
              </a:rPr>
              <a:t> </a:t>
            </a:r>
            <a:r>
              <a:rPr sz="2180" spc="-69" dirty="0">
                <a:solidFill>
                  <a:srgbClr val="22373A"/>
                </a:solidFill>
                <a:latin typeface="Palatino Linotype"/>
                <a:cs typeface="Palatino Linotype"/>
              </a:rPr>
              <a:t>and</a:t>
            </a:r>
            <a:r>
              <a:rPr sz="2180" spc="-59" dirty="0">
                <a:solidFill>
                  <a:srgbClr val="22373A"/>
                </a:solidFill>
                <a:latin typeface="Palatino Linotype"/>
                <a:cs typeface="Palatino Linotype"/>
              </a:rPr>
              <a:t> </a:t>
            </a:r>
            <a:r>
              <a:rPr sz="2180" spc="-40" dirty="0">
                <a:solidFill>
                  <a:srgbClr val="FF0000"/>
                </a:solidFill>
                <a:latin typeface="Palatino Linotype"/>
                <a:cs typeface="Palatino Linotype"/>
              </a:rPr>
              <a:t>in</a:t>
            </a:r>
            <a:r>
              <a:rPr sz="2180" spc="-50" dirty="0">
                <a:solidFill>
                  <a:srgbClr val="FF0000"/>
                </a:solidFill>
                <a:latin typeface="Palatino Linotype"/>
                <a:cs typeface="Palatino Linotype"/>
              </a:rPr>
              <a:t>formation</a:t>
            </a:r>
            <a:r>
              <a:rPr sz="2180" spc="-50" dirty="0">
                <a:solidFill>
                  <a:srgbClr val="22373A"/>
                </a:solidFill>
                <a:latin typeface="Palatino Linotype"/>
                <a:cs typeface="Palatino Linotype"/>
              </a:rPr>
              <a:t> </a:t>
            </a:r>
            <a:r>
              <a:rPr sz="2180" spc="-20" dirty="0">
                <a:solidFill>
                  <a:srgbClr val="22373A"/>
                </a:solidFill>
                <a:latin typeface="Palatino Linotype"/>
                <a:cs typeface="Palatino Linotype"/>
              </a:rPr>
              <a:t>(for </a:t>
            </a:r>
            <a:r>
              <a:rPr sz="2180" spc="-50" dirty="0">
                <a:solidFill>
                  <a:srgbClr val="22373A"/>
                </a:solidFill>
                <a:latin typeface="Palatino Linotype"/>
                <a:cs typeface="Palatino Linotype"/>
              </a:rPr>
              <a:t>example, </a:t>
            </a:r>
            <a:r>
              <a:rPr sz="2180" spc="-30" dirty="0">
                <a:solidFill>
                  <a:srgbClr val="22373A"/>
                </a:solidFill>
                <a:latin typeface="Palatino Linotype"/>
                <a:cs typeface="Palatino Linotype"/>
              </a:rPr>
              <a:t>clothes, </a:t>
            </a:r>
            <a:r>
              <a:rPr sz="2180" spc="-50" dirty="0">
                <a:solidFill>
                  <a:srgbClr val="22373A"/>
                </a:solidFill>
                <a:latin typeface="Palatino Linotype"/>
                <a:cs typeface="Palatino Linotype"/>
              </a:rPr>
              <a:t>food, </a:t>
            </a:r>
            <a:r>
              <a:rPr sz="2180" spc="-59" dirty="0">
                <a:solidFill>
                  <a:srgbClr val="22373A"/>
                </a:solidFill>
                <a:latin typeface="Palatino Linotype"/>
                <a:cs typeface="Palatino Linotype"/>
              </a:rPr>
              <a:t>medicine, </a:t>
            </a:r>
            <a:r>
              <a:rPr sz="2180" spc="-40" dirty="0">
                <a:solidFill>
                  <a:srgbClr val="22373A"/>
                </a:solidFill>
                <a:latin typeface="Palatino Linotype"/>
                <a:cs typeface="Palatino Linotype"/>
              </a:rPr>
              <a:t>books, </a:t>
            </a:r>
            <a:r>
              <a:rPr sz="2180" spc="-30" dirty="0">
                <a:solidFill>
                  <a:srgbClr val="22373A"/>
                </a:solidFill>
                <a:latin typeface="Palatino Linotype"/>
                <a:cs typeface="Palatino Linotype"/>
              </a:rPr>
              <a:t> </a:t>
            </a:r>
            <a:r>
              <a:rPr sz="2180" spc="20" dirty="0">
                <a:solidFill>
                  <a:srgbClr val="22373A"/>
                </a:solidFill>
                <a:latin typeface="Palatino Linotype"/>
                <a:cs typeface="Palatino Linotype"/>
              </a:rPr>
              <a:t>etc.)</a:t>
            </a:r>
            <a:r>
              <a:rPr sz="2378" spc="30" baseline="27777" dirty="0">
                <a:solidFill>
                  <a:srgbClr val="22373A"/>
                </a:solidFill>
                <a:latin typeface="Arial"/>
                <a:cs typeface="Arial"/>
              </a:rPr>
              <a:t>8</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1" y="5871173"/>
            <a:ext cx="597716" cy="312528"/>
          </a:xfrm>
          <a:prstGeom prst="rect">
            <a:avLst/>
          </a:prstGeom>
        </p:spPr>
        <p:txBody>
          <a:bodyPr vert="horz" wrap="square" lIns="0" tIns="67951" rIns="0" bIns="0" rtlCol="0">
            <a:spAutoFit/>
          </a:bodyPr>
          <a:lstStyle/>
          <a:p>
            <a:pPr marL="25168">
              <a:spcBef>
                <a:spcPts val="535"/>
              </a:spcBef>
            </a:pPr>
            <a:r>
              <a:rPr sz="1784" spc="73" baseline="27777" dirty="0">
                <a:solidFill>
                  <a:srgbClr val="394B4E"/>
                </a:solidFill>
                <a:latin typeface="Arial"/>
                <a:cs typeface="Arial"/>
              </a:rPr>
              <a:t>8</a:t>
            </a:r>
            <a:r>
              <a:rPr sz="1585" spc="30" dirty="0">
                <a:solidFill>
                  <a:srgbClr val="394B4E"/>
                </a:solidFill>
                <a:latin typeface="Arial"/>
                <a:cs typeface="Arial"/>
              </a:rPr>
              <a:t>IETF</a:t>
            </a:r>
            <a:endParaRPr sz="1585">
              <a:latin typeface="Arial"/>
              <a:cs typeface="Arial"/>
            </a:endParaRPr>
          </a:p>
        </p:txBody>
      </p:sp>
      <p:sp>
        <p:nvSpPr>
          <p:cNvPr id="6" name="object 6"/>
          <p:cNvSpPr txBox="1"/>
          <p:nvPr/>
        </p:nvSpPr>
        <p:spPr>
          <a:xfrm>
            <a:off x="10221067" y="6320547"/>
            <a:ext cx="264253" cy="299819"/>
          </a:xfrm>
          <a:prstGeom prst="rect">
            <a:avLst/>
          </a:prstGeom>
        </p:spPr>
        <p:txBody>
          <a:bodyPr vert="horz" wrap="square" lIns="0" tIns="55365" rIns="0" bIns="0" rtlCol="0">
            <a:spAutoFit/>
          </a:bodyPr>
          <a:lstStyle/>
          <a:p>
            <a:pPr marL="25168">
              <a:spcBef>
                <a:spcPts val="434"/>
              </a:spcBef>
            </a:pPr>
            <a:r>
              <a:rPr sz="1585" spc="-50" dirty="0">
                <a:solidFill>
                  <a:srgbClr val="22373A"/>
                </a:solidFill>
                <a:latin typeface="Arial"/>
                <a:cs typeface="Arial"/>
              </a:rPr>
              <a:t>13</a:t>
            </a:r>
            <a:endParaRPr sz="1585">
              <a:latin typeface="Arial"/>
              <a:cs typeface="Arial"/>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15757" y="6230688"/>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166076" y="6255198"/>
            <a:ext cx="2106476" cy="268055"/>
          </a:xfrm>
          <a:prstGeom prst="rect">
            <a:avLst/>
          </a:prstGeom>
        </p:spPr>
        <p:txBody>
          <a:bodyPr vert="horz" wrap="square" lIns="0" tIns="23909" rIns="0" bIns="0" rtlCol="0">
            <a:spAutoFit/>
          </a:bodyPr>
          <a:lstStyle/>
          <a:p>
            <a:pPr marL="75503">
              <a:spcBef>
                <a:spcPts val="188"/>
              </a:spcBef>
            </a:pPr>
            <a:r>
              <a:rPr sz="1784" spc="14" baseline="27777" dirty="0">
                <a:solidFill>
                  <a:srgbClr val="394B4E"/>
                </a:solidFill>
                <a:latin typeface="Arial"/>
                <a:cs typeface="Arial"/>
              </a:rPr>
              <a:t>11</a:t>
            </a:r>
            <a:r>
              <a:rPr sz="1585" spc="10" dirty="0">
                <a:solidFill>
                  <a:srgbClr val="394B4E"/>
                </a:solidFill>
                <a:latin typeface="Arial"/>
                <a:cs typeface="Arial"/>
              </a:rPr>
              <a:t>IoT</a:t>
            </a:r>
            <a:r>
              <a:rPr sz="1585" spc="69" dirty="0">
                <a:solidFill>
                  <a:srgbClr val="394B4E"/>
                </a:solidFill>
                <a:latin typeface="Arial"/>
                <a:cs typeface="Arial"/>
              </a:rPr>
              <a:t> </a:t>
            </a:r>
            <a:r>
              <a:rPr sz="1585" dirty="0">
                <a:solidFill>
                  <a:srgbClr val="394B4E"/>
                </a:solidFill>
                <a:latin typeface="Arial"/>
                <a:cs typeface="Arial"/>
              </a:rPr>
              <a:t>Analytics</a:t>
            </a:r>
            <a:r>
              <a:rPr sz="1585" spc="79" dirty="0">
                <a:solidFill>
                  <a:srgbClr val="394B4E"/>
                </a:solidFill>
                <a:latin typeface="Arial"/>
                <a:cs typeface="Arial"/>
              </a:rPr>
              <a:t> </a:t>
            </a:r>
            <a:r>
              <a:rPr sz="1585" dirty="0">
                <a:solidFill>
                  <a:srgbClr val="394B4E"/>
                </a:solidFill>
                <a:latin typeface="Arial"/>
                <a:cs typeface="Arial"/>
              </a:rPr>
              <a:t>report</a:t>
            </a:r>
            <a:endParaRPr sz="1585">
              <a:latin typeface="Arial"/>
              <a:cs typeface="Arial"/>
            </a:endParaRPr>
          </a:p>
        </p:txBody>
      </p:sp>
      <p:sp>
        <p:nvSpPr>
          <p:cNvPr id="7" name="Title 6">
            <a:extLst>
              <a:ext uri="{FF2B5EF4-FFF2-40B4-BE49-F238E27FC236}">
                <a16:creationId xmlns:a16="http://schemas.microsoft.com/office/drawing/2014/main" id="{BF7D0939-24A9-BDAB-C862-DE13538877E1}"/>
              </a:ext>
            </a:extLst>
          </p:cNvPr>
          <p:cNvSpPr>
            <a:spLocks noGrp="1"/>
          </p:cNvSpPr>
          <p:nvPr>
            <p:ph type="title"/>
          </p:nvPr>
        </p:nvSpPr>
        <p:spPr>
          <a:xfrm>
            <a:off x="836448" y="282030"/>
            <a:ext cx="10515600" cy="480117"/>
          </a:xfrm>
        </p:spPr>
        <p:txBody>
          <a:bodyPr>
            <a:normAutofit/>
          </a:bodyPr>
          <a:lstStyle/>
          <a:p>
            <a:r>
              <a:rPr lang="en-US" dirty="0"/>
              <a:t>IoT Share</a:t>
            </a:r>
            <a:r>
              <a:rPr lang="en-US" baseline="30000" dirty="0"/>
              <a:t>11</a:t>
            </a:r>
          </a:p>
        </p:txBody>
      </p:sp>
      <p:sp>
        <p:nvSpPr>
          <p:cNvPr id="6" name="object 6"/>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16</a:t>
            </a:r>
          </a:p>
        </p:txBody>
      </p:sp>
      <p:pic>
        <p:nvPicPr>
          <p:cNvPr id="5122" name="Picture 2">
            <a:extLst>
              <a:ext uri="{FF2B5EF4-FFF2-40B4-BE49-F238E27FC236}">
                <a16:creationId xmlns:a16="http://schemas.microsoft.com/office/drawing/2014/main" id="{BC8FD75D-2E93-17F5-0084-D8E52BF1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885" y="762147"/>
            <a:ext cx="10300726" cy="5397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7D0939-24A9-BDAB-C862-DE13538877E1}"/>
              </a:ext>
            </a:extLst>
          </p:cNvPr>
          <p:cNvSpPr>
            <a:spLocks noGrp="1"/>
          </p:cNvSpPr>
          <p:nvPr>
            <p:ph type="title"/>
          </p:nvPr>
        </p:nvSpPr>
        <p:spPr>
          <a:xfrm>
            <a:off x="836448" y="282030"/>
            <a:ext cx="10515600" cy="480117"/>
          </a:xfrm>
        </p:spPr>
        <p:txBody>
          <a:bodyPr>
            <a:normAutofit/>
          </a:bodyPr>
          <a:lstStyle/>
          <a:p>
            <a:r>
              <a:rPr lang="en-US" dirty="0"/>
              <a:t>Amazon robotic warehouse</a:t>
            </a:r>
          </a:p>
        </p:txBody>
      </p:sp>
      <p:sp>
        <p:nvSpPr>
          <p:cNvPr id="6" name="object 6"/>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16</a:t>
            </a:r>
          </a:p>
        </p:txBody>
      </p:sp>
      <p:pic>
        <p:nvPicPr>
          <p:cNvPr id="2" name="Online Media 1" descr="Amazon showcases 1st fully autonomous mobile warehouse robot">
            <a:hlinkClick r:id="" action="ppaction://media"/>
            <a:extLst>
              <a:ext uri="{FF2B5EF4-FFF2-40B4-BE49-F238E27FC236}">
                <a16:creationId xmlns:a16="http://schemas.microsoft.com/office/drawing/2014/main" id="{E9131031-5EB9-AACD-EE2D-F0210AECBCF6}"/>
              </a:ext>
            </a:extLst>
          </p:cNvPr>
          <p:cNvPicPr>
            <a:picLocks noRot="1" noChangeAspect="1"/>
          </p:cNvPicPr>
          <p:nvPr>
            <a:videoFile r:link="rId1"/>
          </p:nvPr>
        </p:nvPicPr>
        <p:blipFill>
          <a:blip r:embed="rId4"/>
          <a:stretch>
            <a:fillRect/>
          </a:stretch>
        </p:blipFill>
        <p:spPr>
          <a:xfrm>
            <a:off x="1025312" y="820673"/>
            <a:ext cx="10141376" cy="5729877"/>
          </a:xfrm>
          <a:prstGeom prst="rect">
            <a:avLst/>
          </a:prstGeom>
        </p:spPr>
      </p:pic>
    </p:spTree>
    <p:extLst>
      <p:ext uri="{BB962C8B-B14F-4D97-AF65-F5344CB8AC3E}">
        <p14:creationId xmlns:p14="http://schemas.microsoft.com/office/powerpoint/2010/main" val="27254428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7D0939-24A9-BDAB-C862-DE13538877E1}"/>
              </a:ext>
            </a:extLst>
          </p:cNvPr>
          <p:cNvSpPr>
            <a:spLocks noGrp="1"/>
          </p:cNvSpPr>
          <p:nvPr>
            <p:ph type="title"/>
          </p:nvPr>
        </p:nvSpPr>
        <p:spPr>
          <a:xfrm>
            <a:off x="836448" y="282030"/>
            <a:ext cx="10515600" cy="480117"/>
          </a:xfrm>
        </p:spPr>
        <p:txBody>
          <a:bodyPr>
            <a:normAutofit/>
          </a:bodyPr>
          <a:lstStyle/>
          <a:p>
            <a:r>
              <a:rPr lang="en-US" dirty="0"/>
              <a:t>Home automation</a:t>
            </a:r>
          </a:p>
        </p:txBody>
      </p:sp>
      <p:sp>
        <p:nvSpPr>
          <p:cNvPr id="6" name="object 6"/>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16</a:t>
            </a:r>
          </a:p>
        </p:txBody>
      </p:sp>
      <p:pic>
        <p:nvPicPr>
          <p:cNvPr id="3" name="Online Media 2" descr="Life Simplified with Connected Devices">
            <a:hlinkClick r:id="" action="ppaction://media"/>
            <a:extLst>
              <a:ext uri="{FF2B5EF4-FFF2-40B4-BE49-F238E27FC236}">
                <a16:creationId xmlns:a16="http://schemas.microsoft.com/office/drawing/2014/main" id="{07B98692-4D54-D0B2-B74F-766CACE18AAB}"/>
              </a:ext>
            </a:extLst>
          </p:cNvPr>
          <p:cNvPicPr>
            <a:picLocks noRot="1" noChangeAspect="1"/>
          </p:cNvPicPr>
          <p:nvPr>
            <a:videoFile r:link="rId1"/>
          </p:nvPr>
        </p:nvPicPr>
        <p:blipFill>
          <a:blip r:embed="rId4"/>
          <a:stretch>
            <a:fillRect/>
          </a:stretch>
        </p:blipFill>
        <p:spPr>
          <a:xfrm>
            <a:off x="886940" y="681665"/>
            <a:ext cx="10414615" cy="5884257"/>
          </a:xfrm>
          <a:prstGeom prst="rect">
            <a:avLst/>
          </a:prstGeom>
        </p:spPr>
      </p:pic>
      <p:sp>
        <p:nvSpPr>
          <p:cNvPr id="4" name="TextBox 3">
            <a:extLst>
              <a:ext uri="{FF2B5EF4-FFF2-40B4-BE49-F238E27FC236}">
                <a16:creationId xmlns:a16="http://schemas.microsoft.com/office/drawing/2014/main" id="{FD861ADD-425C-A41D-86BF-3F80B18FB133}"/>
              </a:ext>
            </a:extLst>
          </p:cNvPr>
          <p:cNvSpPr txBox="1"/>
          <p:nvPr/>
        </p:nvSpPr>
        <p:spPr>
          <a:xfrm>
            <a:off x="4402117" y="6560221"/>
            <a:ext cx="3773790" cy="246221"/>
          </a:xfrm>
          <a:prstGeom prst="rect">
            <a:avLst/>
          </a:prstGeom>
          <a:noFill/>
        </p:spPr>
        <p:txBody>
          <a:bodyPr wrap="none" rtlCol="0">
            <a:spAutoFit/>
          </a:bodyPr>
          <a:lstStyle/>
          <a:p>
            <a:r>
              <a:rPr lang="en-GB" sz="1000" i="1" dirty="0">
                <a:solidFill>
                  <a:schemeClr val="bg1"/>
                </a:solidFill>
              </a:rPr>
              <a:t>Connected Devices Laboratory, Brigham Young University, Utah, USA.</a:t>
            </a:r>
            <a:endParaRPr lang="en-US" sz="1000" i="1" dirty="0">
              <a:solidFill>
                <a:schemeClr val="bg1"/>
              </a:solidFill>
            </a:endParaRPr>
          </a:p>
        </p:txBody>
      </p:sp>
    </p:spTree>
    <p:extLst>
      <p:ext uri="{BB962C8B-B14F-4D97-AF65-F5344CB8AC3E}">
        <p14:creationId xmlns:p14="http://schemas.microsoft.com/office/powerpoint/2010/main" val="233130223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376624" y="605183"/>
            <a:ext cx="9977176" cy="5926246"/>
          </a:xfrm>
          <a:prstGeom prst="rect">
            <a:avLst/>
          </a:prstGeom>
        </p:spPr>
      </p:pic>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Smart buses</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Autonomous vehicles</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pic>
        <p:nvPicPr>
          <p:cNvPr id="2" name="Online Media 1" descr="Driverless taxis take to the streets of San Francisco – BBC News">
            <a:hlinkClick r:id="" action="ppaction://media"/>
            <a:extLst>
              <a:ext uri="{FF2B5EF4-FFF2-40B4-BE49-F238E27FC236}">
                <a16:creationId xmlns:a16="http://schemas.microsoft.com/office/drawing/2014/main" id="{E1876B0B-FF53-5E00-451C-7DC7C15D83BE}"/>
              </a:ext>
            </a:extLst>
          </p:cNvPr>
          <p:cNvPicPr>
            <a:picLocks noRot="1" noChangeAspect="1"/>
          </p:cNvPicPr>
          <p:nvPr>
            <a:videoFile r:link="rId1"/>
          </p:nvPr>
        </p:nvPicPr>
        <p:blipFill>
          <a:blip r:embed="rId4"/>
          <a:stretch>
            <a:fillRect/>
          </a:stretch>
        </p:blipFill>
        <p:spPr>
          <a:xfrm>
            <a:off x="838200" y="605183"/>
            <a:ext cx="10515600" cy="5941314"/>
          </a:xfrm>
          <a:prstGeom prst="rect">
            <a:avLst/>
          </a:prstGeom>
        </p:spPr>
      </p:pic>
      <p:sp>
        <p:nvSpPr>
          <p:cNvPr id="6" name="TextBox 5">
            <a:extLst>
              <a:ext uri="{FF2B5EF4-FFF2-40B4-BE49-F238E27FC236}">
                <a16:creationId xmlns:a16="http://schemas.microsoft.com/office/drawing/2014/main" id="{F0D3DAF3-F5C0-EFFF-4BB2-12297BE3BCF8}"/>
              </a:ext>
            </a:extLst>
          </p:cNvPr>
          <p:cNvSpPr txBox="1"/>
          <p:nvPr/>
        </p:nvSpPr>
        <p:spPr>
          <a:xfrm>
            <a:off x="5691530" y="6565924"/>
            <a:ext cx="808939" cy="276999"/>
          </a:xfrm>
          <a:prstGeom prst="rect">
            <a:avLst/>
          </a:prstGeom>
          <a:noFill/>
        </p:spPr>
        <p:txBody>
          <a:bodyPr wrap="none" rtlCol="0">
            <a:spAutoFit/>
          </a:bodyPr>
          <a:lstStyle/>
          <a:p>
            <a:r>
              <a:rPr lang="en-US" sz="1200" i="1" dirty="0">
                <a:solidFill>
                  <a:schemeClr val="bg1"/>
                </a:solidFill>
              </a:rPr>
              <a:t>BBC News</a:t>
            </a:r>
          </a:p>
        </p:txBody>
      </p:sp>
    </p:spTree>
    <p:extLst>
      <p:ext uri="{BB962C8B-B14F-4D97-AF65-F5344CB8AC3E}">
        <p14:creationId xmlns:p14="http://schemas.microsoft.com/office/powerpoint/2010/main" val="66250147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52823-B125-852B-9F60-4ACAC9A0C4CC}"/>
              </a:ext>
            </a:extLst>
          </p:cNvPr>
          <p:cNvSpPr>
            <a:spLocks noGrp="1"/>
          </p:cNvSpPr>
          <p:nvPr>
            <p:ph type="title"/>
          </p:nvPr>
        </p:nvSpPr>
        <p:spPr>
          <a:xfrm>
            <a:off x="838200" y="125066"/>
            <a:ext cx="10515600" cy="480117"/>
          </a:xfrm>
        </p:spPr>
        <p:txBody>
          <a:bodyPr vert="horz" lIns="91440" tIns="45720" rIns="91440" bIns="45720" rtlCol="0" anchor="ctr">
            <a:normAutofit/>
          </a:bodyPr>
          <a:lstStyle/>
          <a:p>
            <a:r>
              <a:rPr lang="en-US" b="1" kern="1200">
                <a:latin typeface="+mn-lt"/>
                <a:ea typeface="+mj-ea"/>
                <a:cs typeface="+mj-cs"/>
              </a:rPr>
              <a:t>Introduction</a:t>
            </a:r>
          </a:p>
        </p:txBody>
      </p:sp>
      <p:grpSp>
        <p:nvGrpSpPr>
          <p:cNvPr id="9" name="Group 8">
            <a:extLst>
              <a:ext uri="{FF2B5EF4-FFF2-40B4-BE49-F238E27FC236}">
                <a16:creationId xmlns:a16="http://schemas.microsoft.com/office/drawing/2014/main" id="{9F4B001D-2A35-7655-F771-710997D9AE81}"/>
              </a:ext>
            </a:extLst>
          </p:cNvPr>
          <p:cNvGrpSpPr/>
          <p:nvPr/>
        </p:nvGrpSpPr>
        <p:grpSpPr>
          <a:xfrm>
            <a:off x="262698" y="605183"/>
            <a:ext cx="11666603" cy="5436092"/>
            <a:chOff x="559800" y="3526714"/>
            <a:chExt cx="5209964" cy="772036"/>
          </a:xfrm>
        </p:grpSpPr>
        <p:sp>
          <p:nvSpPr>
            <p:cNvPr id="11" name="Rectangle 10">
              <a:extLst>
                <a:ext uri="{FF2B5EF4-FFF2-40B4-BE49-F238E27FC236}">
                  <a16:creationId xmlns:a16="http://schemas.microsoft.com/office/drawing/2014/main" id="{90D79F18-DEA9-5474-79B2-F51A479D80AB}"/>
                </a:ext>
              </a:extLst>
            </p:cNvPr>
            <p:cNvSpPr/>
            <p:nvPr/>
          </p:nvSpPr>
          <p:spPr>
            <a:xfrm>
              <a:off x="559800" y="3542122"/>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7B7F4A84-21CC-9666-1549-F9EE69DBEDE3}"/>
                </a:ext>
              </a:extLst>
            </p:cNvPr>
            <p:cNvSpPr txBox="1"/>
            <p:nvPr/>
          </p:nvSpPr>
          <p:spPr>
            <a:xfrm>
              <a:off x="966914" y="3526714"/>
              <a:ext cx="4802850" cy="77203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342900" lvl="0" indent="-342900" defTabSz="1111250">
                <a:lnSpc>
                  <a:spcPct val="90000"/>
                </a:lnSpc>
                <a:spcBef>
                  <a:spcPct val="0"/>
                </a:spcBef>
                <a:spcAft>
                  <a:spcPct val="35000"/>
                </a:spcAft>
                <a:buFont typeface="Wingdings" pitchFamily="2" charset="2"/>
                <a:buChar char="q"/>
              </a:pPr>
              <a:r>
                <a:rPr lang="en-US" sz="2400" b="1" kern="1200" dirty="0"/>
                <a:t>Lecturer</a:t>
              </a:r>
              <a:endParaRPr lang="en-US" sz="2400" b="1" dirty="0"/>
            </a:p>
            <a:p>
              <a:pPr marL="800100" lvl="1" indent="-342900" defTabSz="1111250">
                <a:lnSpc>
                  <a:spcPct val="90000"/>
                </a:lnSpc>
                <a:spcBef>
                  <a:spcPct val="0"/>
                </a:spcBef>
                <a:spcAft>
                  <a:spcPct val="35000"/>
                </a:spcAft>
                <a:buFont typeface="Courier New" panose="02070309020205020404" pitchFamily="49" charset="0"/>
                <a:buChar char="o"/>
              </a:pPr>
              <a:r>
                <a:rPr lang="en-US" sz="2400" kern="1200" dirty="0" err="1"/>
                <a:t>Nhat</a:t>
              </a:r>
              <a:r>
                <a:rPr lang="en-US" sz="2400" kern="1200" dirty="0"/>
                <a:t> (Nick</a:t>
              </a:r>
              <a:r>
                <a:rPr lang="en-US" sz="2400" dirty="0"/>
                <a:t>) Pham. (</a:t>
              </a:r>
              <a:r>
                <a:rPr lang="en-US" sz="2400" dirty="0">
                  <a:hlinkClick r:id="rId3"/>
                </a:rPr>
                <a:t>nhat.pham@cs.ox.ac.uk</a:t>
              </a:r>
              <a:r>
                <a:rPr lang="en-US" sz="2400" dirty="0"/>
                <a:t>) </a:t>
              </a:r>
            </a:p>
            <a:p>
              <a:pPr marL="342900" indent="-342900" defTabSz="1111250">
                <a:lnSpc>
                  <a:spcPct val="90000"/>
                </a:lnSpc>
                <a:spcBef>
                  <a:spcPct val="0"/>
                </a:spcBef>
                <a:spcAft>
                  <a:spcPct val="35000"/>
                </a:spcAft>
                <a:buFont typeface="Wingdings" pitchFamily="2" charset="2"/>
                <a:buChar char="q"/>
              </a:pPr>
              <a:r>
                <a:rPr lang="en-US" sz="2400" b="1" kern="1200" dirty="0"/>
                <a:t>Course website</a:t>
              </a:r>
            </a:p>
            <a:p>
              <a:pPr marL="800100" lvl="1" indent="-342900" defTabSz="1111250">
                <a:lnSpc>
                  <a:spcPct val="90000"/>
                </a:lnSpc>
                <a:spcBef>
                  <a:spcPct val="0"/>
                </a:spcBef>
                <a:spcAft>
                  <a:spcPct val="35000"/>
                </a:spcAft>
                <a:buFont typeface="Courier New" panose="02070309020205020404" pitchFamily="49" charset="0"/>
                <a:buChar char="o"/>
              </a:pPr>
              <a:r>
                <a:rPr lang="en-US" sz="2400" kern="1200" dirty="0">
                  <a:hlinkClick r:id="rId4"/>
                </a:rPr>
                <a:t>https://www.nhatpham.info/teaching/aims-iot</a:t>
              </a:r>
              <a:r>
                <a:rPr lang="en-US" sz="2400" dirty="0">
                  <a:hlinkClick r:id="rId4"/>
                </a:rPr>
                <a:t>-2023</a:t>
              </a:r>
              <a:endParaRPr lang="en-US" sz="2400" dirty="0"/>
            </a:p>
            <a:p>
              <a:pPr marL="800100" lvl="1" indent="-342900" defTabSz="1111250">
                <a:lnSpc>
                  <a:spcPct val="90000"/>
                </a:lnSpc>
                <a:spcBef>
                  <a:spcPct val="0"/>
                </a:spcBef>
                <a:spcAft>
                  <a:spcPct val="35000"/>
                </a:spcAft>
                <a:buFont typeface="Courier New" panose="02070309020205020404" pitchFamily="49" charset="0"/>
                <a:buChar char="o"/>
              </a:pPr>
              <a:r>
                <a:rPr lang="en-US" sz="2400" dirty="0"/>
                <a:t>(Linked to Canvas) </a:t>
              </a:r>
            </a:p>
            <a:p>
              <a:pPr marL="800100" lvl="1" indent="-342900" defTabSz="1111250">
                <a:lnSpc>
                  <a:spcPct val="90000"/>
                </a:lnSpc>
                <a:spcBef>
                  <a:spcPct val="0"/>
                </a:spcBef>
                <a:spcAft>
                  <a:spcPct val="35000"/>
                </a:spcAft>
                <a:buFont typeface="Courier New" panose="02070309020205020404" pitchFamily="49" charset="0"/>
                <a:buChar char="o"/>
              </a:pPr>
              <a:r>
                <a:rPr lang="en-US" sz="2400" dirty="0">
                  <a:solidFill>
                    <a:srgbClr val="FF0000"/>
                  </a:solidFill>
                </a:rPr>
                <a:t>Please check it regular for updates!</a:t>
              </a:r>
            </a:p>
            <a:p>
              <a:pPr marL="342900" lvl="0" indent="-342900" defTabSz="1111250">
                <a:lnSpc>
                  <a:spcPct val="90000"/>
                </a:lnSpc>
                <a:spcBef>
                  <a:spcPct val="0"/>
                </a:spcBef>
                <a:spcAft>
                  <a:spcPct val="35000"/>
                </a:spcAft>
                <a:buFont typeface="Wingdings" pitchFamily="2" charset="2"/>
                <a:buChar char="q"/>
              </a:pPr>
              <a:r>
                <a:rPr lang="en-US" sz="2400" b="1" kern="1200" dirty="0"/>
                <a:t>Teaching Assistants</a:t>
              </a:r>
              <a:endParaRPr lang="en-US" sz="2400" b="1" dirty="0"/>
            </a:p>
            <a:p>
              <a:pPr marL="800100" lvl="1" indent="-342900" defTabSz="1111250">
                <a:lnSpc>
                  <a:spcPct val="90000"/>
                </a:lnSpc>
                <a:spcBef>
                  <a:spcPct val="0"/>
                </a:spcBef>
                <a:spcAft>
                  <a:spcPct val="35000"/>
                </a:spcAft>
                <a:buFont typeface="Courier New" panose="02070309020205020404" pitchFamily="49" charset="0"/>
                <a:buChar char="o"/>
              </a:pPr>
              <a:r>
                <a:rPr lang="en-US" sz="2400" kern="1200" dirty="0"/>
                <a:t>Lab 1: Minh Tran</a:t>
              </a:r>
              <a:r>
                <a:rPr lang="en-US" sz="2400" dirty="0"/>
                <a:t>. (</a:t>
              </a:r>
              <a:r>
                <a:rPr lang="en-US" sz="2400" dirty="0">
                  <a:hlinkClick r:id="rId5"/>
                </a:rPr>
                <a:t>minh.tran@ndcn.ox.ac.uk</a:t>
              </a:r>
              <a:r>
                <a:rPr lang="en-US" sz="2400" dirty="0"/>
                <a:t>) </a:t>
              </a:r>
            </a:p>
            <a:p>
              <a:pPr marL="800100" lvl="1" indent="-342900" defTabSz="1111250">
                <a:lnSpc>
                  <a:spcPct val="90000"/>
                </a:lnSpc>
                <a:spcBef>
                  <a:spcPct val="0"/>
                </a:spcBef>
                <a:spcAft>
                  <a:spcPct val="35000"/>
                </a:spcAft>
                <a:buFont typeface="Courier New" panose="02070309020205020404" pitchFamily="49" charset="0"/>
                <a:buChar char="o"/>
              </a:pPr>
              <a:r>
                <a:rPr lang="en-US" sz="2400" kern="1200" dirty="0"/>
                <a:t>Lab 2: An Nguyen</a:t>
              </a:r>
              <a:r>
                <a:rPr lang="en-US" sz="2400" dirty="0"/>
                <a:t>. (</a:t>
              </a:r>
              <a:r>
                <a:rPr lang="en-US" sz="2400" dirty="0">
                  <a:hlinkClick r:id="rId6"/>
                </a:rPr>
                <a:t>an.nguyen@cs.ox.ac.uk</a:t>
              </a:r>
              <a:r>
                <a:rPr lang="en-US" sz="2400" dirty="0"/>
                <a:t>)</a:t>
              </a:r>
            </a:p>
            <a:p>
              <a:pPr marL="800100" lvl="1" indent="-342900" defTabSz="1111250">
                <a:lnSpc>
                  <a:spcPct val="90000"/>
                </a:lnSpc>
                <a:spcBef>
                  <a:spcPct val="0"/>
                </a:spcBef>
                <a:spcAft>
                  <a:spcPct val="35000"/>
                </a:spcAft>
                <a:buFont typeface="Courier New" panose="02070309020205020404" pitchFamily="49" charset="0"/>
                <a:buChar char="o"/>
              </a:pPr>
              <a:r>
                <a:rPr lang="en-US" sz="2400" kern="1200" dirty="0"/>
                <a:t>Lab 3: Tien Ly</a:t>
              </a:r>
              <a:r>
                <a:rPr lang="en-US" sz="2400" dirty="0"/>
                <a:t>. (</a:t>
              </a:r>
              <a:r>
                <a:rPr lang="en-US" sz="2400" dirty="0">
                  <a:hlinkClick r:id="rId7"/>
                </a:rPr>
                <a:t>kim.ly@st-hughs.ox.ac.uk</a:t>
              </a:r>
              <a:r>
                <a:rPr lang="en-US" sz="2400" dirty="0"/>
                <a:t>) </a:t>
              </a:r>
            </a:p>
            <a:p>
              <a:pPr marL="342900" indent="-342900" defTabSz="1111250">
                <a:lnSpc>
                  <a:spcPct val="90000"/>
                </a:lnSpc>
                <a:spcBef>
                  <a:spcPct val="0"/>
                </a:spcBef>
                <a:spcAft>
                  <a:spcPct val="35000"/>
                </a:spcAft>
                <a:buFont typeface="Wingdings" pitchFamily="2" charset="2"/>
                <a:buChar char="q"/>
              </a:pPr>
              <a:r>
                <a:rPr lang="en-US" sz="2400" b="1" dirty="0"/>
                <a:t>Lab assessments.</a:t>
              </a:r>
            </a:p>
            <a:p>
              <a:pPr marL="800100" lvl="1" indent="-342900" defTabSz="1111250">
                <a:lnSpc>
                  <a:spcPct val="90000"/>
                </a:lnSpc>
                <a:spcBef>
                  <a:spcPct val="0"/>
                </a:spcBef>
                <a:spcAft>
                  <a:spcPct val="35000"/>
                </a:spcAft>
                <a:buFont typeface="Courier New" panose="02070309020205020404" pitchFamily="49" charset="0"/>
                <a:buChar char="o"/>
              </a:pPr>
              <a:r>
                <a:rPr lang="en-US" sz="2400" dirty="0"/>
                <a:t>Please send your completed (individually) lab results (PDF) to my email by Monday.</a:t>
              </a:r>
            </a:p>
            <a:p>
              <a:pPr marL="800100" lvl="1" indent="-342900" defTabSz="1111250">
                <a:lnSpc>
                  <a:spcPct val="90000"/>
                </a:lnSpc>
                <a:spcBef>
                  <a:spcPct val="0"/>
                </a:spcBef>
                <a:spcAft>
                  <a:spcPct val="35000"/>
                </a:spcAft>
                <a:buFont typeface="Courier New" panose="02070309020205020404" pitchFamily="49" charset="0"/>
                <a:buChar char="o"/>
              </a:pPr>
              <a:endParaRPr lang="en-US" sz="2400" dirty="0"/>
            </a:p>
            <a:p>
              <a:pPr marL="800100" lvl="1" indent="-342900" defTabSz="1111250">
                <a:lnSpc>
                  <a:spcPct val="90000"/>
                </a:lnSpc>
                <a:spcBef>
                  <a:spcPct val="0"/>
                </a:spcBef>
                <a:spcAft>
                  <a:spcPct val="35000"/>
                </a:spcAft>
                <a:buFont typeface="Courier New" panose="02070309020205020404" pitchFamily="49" charset="0"/>
                <a:buChar char="o"/>
              </a:pPr>
              <a:endParaRPr lang="en-US" sz="2400" kern="1200" dirty="0"/>
            </a:p>
          </p:txBody>
        </p:sp>
      </p:grpSp>
    </p:spTree>
    <p:extLst>
      <p:ext uri="{BB962C8B-B14F-4D97-AF65-F5344CB8AC3E}">
        <p14:creationId xmlns:p14="http://schemas.microsoft.com/office/powerpoint/2010/main" val="2373133111"/>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Smart wearables</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pic>
        <p:nvPicPr>
          <p:cNvPr id="3" name="Online Media 2" descr="[Mobisys 2019] Earable - Ear-Worn Biosignal Sensing Platform">
            <a:hlinkClick r:id="" action="ppaction://media"/>
            <a:extLst>
              <a:ext uri="{FF2B5EF4-FFF2-40B4-BE49-F238E27FC236}">
                <a16:creationId xmlns:a16="http://schemas.microsoft.com/office/drawing/2014/main" id="{D0A92907-1F29-6B80-5A64-A151EDF3F62F}"/>
              </a:ext>
            </a:extLst>
          </p:cNvPr>
          <p:cNvPicPr>
            <a:picLocks noRot="1" noChangeAspect="1"/>
          </p:cNvPicPr>
          <p:nvPr>
            <a:videoFile r:link="rId1"/>
          </p:nvPr>
        </p:nvPicPr>
        <p:blipFill>
          <a:blip r:embed="rId4"/>
          <a:stretch>
            <a:fillRect/>
          </a:stretch>
        </p:blipFill>
        <p:spPr>
          <a:xfrm>
            <a:off x="4900275" y="2431701"/>
            <a:ext cx="7291725" cy="4119825"/>
          </a:xfrm>
          <a:prstGeom prst="rect">
            <a:avLst/>
          </a:prstGeom>
        </p:spPr>
      </p:pic>
      <p:pic>
        <p:nvPicPr>
          <p:cNvPr id="8194" name="Picture 2">
            <a:extLst>
              <a:ext uri="{FF2B5EF4-FFF2-40B4-BE49-F238E27FC236}">
                <a16:creationId xmlns:a16="http://schemas.microsoft.com/office/drawing/2014/main" id="{5928AAE3-85B0-B171-1D5F-FBBC6D77C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89158"/>
            <a:ext cx="4895051" cy="27039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2D3FE3-9C6D-1F37-C78A-887F2524F9C1}"/>
              </a:ext>
            </a:extLst>
          </p:cNvPr>
          <p:cNvSpPr txBox="1"/>
          <p:nvPr/>
        </p:nvSpPr>
        <p:spPr>
          <a:xfrm>
            <a:off x="110532" y="6581001"/>
            <a:ext cx="8897116" cy="276999"/>
          </a:xfrm>
          <a:prstGeom prst="rect">
            <a:avLst/>
          </a:prstGeom>
          <a:noFill/>
        </p:spPr>
        <p:txBody>
          <a:bodyPr wrap="none" rtlCol="0">
            <a:spAutoFit/>
          </a:bodyPr>
          <a:lstStyle/>
          <a:p>
            <a:r>
              <a:rPr lang="en-GB" sz="1200" i="1" dirty="0">
                <a:solidFill>
                  <a:schemeClr val="bg1"/>
                </a:solidFill>
              </a:rPr>
              <a:t>Pham, </a:t>
            </a:r>
            <a:r>
              <a:rPr lang="en-GB" sz="1200" i="1" dirty="0" err="1">
                <a:solidFill>
                  <a:schemeClr val="bg1"/>
                </a:solidFill>
              </a:rPr>
              <a:t>Nhat</a:t>
            </a:r>
            <a:r>
              <a:rPr lang="en-GB" sz="1200" i="1" dirty="0">
                <a:solidFill>
                  <a:schemeClr val="bg1"/>
                </a:solidFill>
              </a:rPr>
              <a:t>, et al. "Detection of Microsleep Events with a Behind-the-ear Wearable System." IEEE Transactions on Mobile Computing (2021).</a:t>
            </a:r>
            <a:endParaRPr lang="en-US" sz="1200" i="1" dirty="0">
              <a:solidFill>
                <a:schemeClr val="bg1"/>
              </a:solidFill>
            </a:endParaRPr>
          </a:p>
        </p:txBody>
      </p:sp>
    </p:spTree>
    <p:extLst>
      <p:ext uri="{BB962C8B-B14F-4D97-AF65-F5344CB8AC3E}">
        <p14:creationId xmlns:p14="http://schemas.microsoft.com/office/powerpoint/2010/main" val="181152802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diagram&#10;&#10;Description automatically generated">
            <a:extLst>
              <a:ext uri="{FF2B5EF4-FFF2-40B4-BE49-F238E27FC236}">
                <a16:creationId xmlns:a16="http://schemas.microsoft.com/office/drawing/2014/main" id="{CE03428E-6256-0B00-B93C-78F735EF3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035" y="4236653"/>
            <a:ext cx="8264769" cy="2215298"/>
          </a:xfrm>
          <a:prstGeom prst="rect">
            <a:avLst/>
          </a:prstGeom>
        </p:spPr>
      </p:pic>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Smart agriculture</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sp>
        <p:nvSpPr>
          <p:cNvPr id="7" name="TextBox 6">
            <a:extLst>
              <a:ext uri="{FF2B5EF4-FFF2-40B4-BE49-F238E27FC236}">
                <a16:creationId xmlns:a16="http://schemas.microsoft.com/office/drawing/2014/main" id="{742D3FE3-9C6D-1F37-C78A-887F2524F9C1}"/>
              </a:ext>
            </a:extLst>
          </p:cNvPr>
          <p:cNvSpPr txBox="1"/>
          <p:nvPr/>
        </p:nvSpPr>
        <p:spPr>
          <a:xfrm>
            <a:off x="110532" y="6497394"/>
            <a:ext cx="7419019" cy="430887"/>
          </a:xfrm>
          <a:prstGeom prst="rect">
            <a:avLst/>
          </a:prstGeom>
          <a:noFill/>
        </p:spPr>
        <p:txBody>
          <a:bodyPr wrap="none" rtlCol="0">
            <a:spAutoFit/>
          </a:bodyPr>
          <a:lstStyle/>
          <a:p>
            <a:r>
              <a:rPr lang="en-GB" sz="1100" dirty="0">
                <a:solidFill>
                  <a:schemeClr val="bg1"/>
                </a:solidFill>
              </a:rPr>
              <a:t>Dang, Tuan, et al. "</a:t>
            </a:r>
            <a:r>
              <a:rPr lang="en-GB" sz="1100" dirty="0" err="1">
                <a:solidFill>
                  <a:schemeClr val="bg1"/>
                </a:solidFill>
              </a:rPr>
              <a:t>ioTree</a:t>
            </a:r>
            <a:r>
              <a:rPr lang="en-GB" sz="1100" dirty="0">
                <a:solidFill>
                  <a:schemeClr val="bg1"/>
                </a:solidFill>
              </a:rPr>
              <a:t>: a battery-free wearable system with biocompatible sensors for continuous tree health monitoring." </a:t>
            </a:r>
          </a:p>
          <a:p>
            <a:r>
              <a:rPr lang="en-GB" sz="1100" i="1" dirty="0">
                <a:solidFill>
                  <a:schemeClr val="bg1"/>
                </a:solidFill>
              </a:rPr>
              <a:t>Proceedings of the 28th Annual International Conference on Mobile Computing And Networking</a:t>
            </a:r>
            <a:r>
              <a:rPr lang="en-GB" sz="1100" dirty="0">
                <a:solidFill>
                  <a:schemeClr val="bg1"/>
                </a:solidFill>
              </a:rPr>
              <a:t>. 2022.</a:t>
            </a:r>
            <a:endParaRPr lang="en-US" sz="1100" i="1" dirty="0">
              <a:solidFill>
                <a:schemeClr val="bg1"/>
              </a:solidFill>
            </a:endParaRPr>
          </a:p>
        </p:txBody>
      </p:sp>
      <p:pic>
        <p:nvPicPr>
          <p:cNvPr id="10242" name="Picture 2">
            <a:extLst>
              <a:ext uri="{FF2B5EF4-FFF2-40B4-BE49-F238E27FC236}">
                <a16:creationId xmlns:a16="http://schemas.microsoft.com/office/drawing/2014/main" id="{4EF7CE28-F965-702A-9EC1-CB21A640D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32" y="712803"/>
            <a:ext cx="6310365" cy="363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580051"/>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79" dirty="0"/>
              <a:t>Broad</a:t>
            </a:r>
            <a:r>
              <a:rPr spc="178" dirty="0"/>
              <a:t> </a:t>
            </a:r>
            <a:r>
              <a:rPr spc="-159" dirty="0"/>
              <a:t>course</a:t>
            </a:r>
            <a:r>
              <a:rPr spc="188" dirty="0"/>
              <a:t> </a:t>
            </a:r>
            <a:r>
              <a:rPr spc="-89" dirty="0"/>
              <a:t>organization</a:t>
            </a:r>
          </a:p>
        </p:txBody>
      </p:sp>
      <p:sp>
        <p:nvSpPr>
          <p:cNvPr id="3" name="object 3"/>
          <p:cNvSpPr txBox="1"/>
          <p:nvPr/>
        </p:nvSpPr>
        <p:spPr>
          <a:xfrm>
            <a:off x="1703529" y="1527372"/>
            <a:ext cx="8784942" cy="4832059"/>
          </a:xfrm>
          <a:prstGeom prst="rect">
            <a:avLst/>
          </a:prstGeom>
        </p:spPr>
        <p:txBody>
          <a:bodyPr vert="horz" wrap="square" lIns="0" tIns="85568" rIns="0" bIns="0" numCol="2" spcCol="180000" rtlCol="0">
            <a:normAutofit/>
          </a:bodyPr>
          <a:lstStyle/>
          <a:p>
            <a:pPr marL="23909">
              <a:spcBef>
                <a:spcPts val="674"/>
              </a:spcBef>
              <a:tabLst>
                <a:tab pos="376255" algn="l"/>
              </a:tabLst>
            </a:pPr>
            <a:r>
              <a:rPr lang="en-GB" sz="2180" b="1" spc="-50" dirty="0">
                <a:solidFill>
                  <a:srgbClr val="22373A"/>
                </a:solidFill>
                <a:latin typeface="Calibri" panose="020F0502020204030204" pitchFamily="34" charset="0"/>
                <a:cs typeface="Calibri" panose="020F0502020204030204" pitchFamily="34" charset="0"/>
              </a:rPr>
              <a:t>Yes:</a:t>
            </a:r>
          </a:p>
          <a:p>
            <a:pPr marL="366810" indent="-342900">
              <a:spcBef>
                <a:spcPts val="674"/>
              </a:spcBef>
              <a:buSzPct val="100000"/>
              <a:buFont typeface="Wingdings" pitchFamily="2" charset="2"/>
              <a:buChar char="q"/>
              <a:tabLst>
                <a:tab pos="376255" algn="l"/>
              </a:tabLst>
            </a:pPr>
            <a:r>
              <a:rPr sz="2180" b="1" spc="-50" dirty="0">
                <a:solidFill>
                  <a:srgbClr val="C00000"/>
                </a:solidFill>
                <a:latin typeface="Calibri" panose="020F0502020204030204" pitchFamily="34" charset="0"/>
                <a:cs typeface="Calibri" panose="020F0502020204030204" pitchFamily="34" charset="0"/>
              </a:rPr>
              <a:t>Anatomy</a:t>
            </a:r>
            <a:r>
              <a:rPr sz="2180" b="1" spc="-20" dirty="0">
                <a:solidFill>
                  <a:srgbClr val="C00000"/>
                </a:solidFill>
                <a:latin typeface="Calibri" panose="020F0502020204030204" pitchFamily="34" charset="0"/>
                <a:cs typeface="Calibri" panose="020F0502020204030204" pitchFamily="34" charset="0"/>
              </a:rPr>
              <a:t> </a:t>
            </a:r>
            <a:r>
              <a:rPr sz="2180" b="1" spc="-69" dirty="0">
                <a:solidFill>
                  <a:srgbClr val="C00000"/>
                </a:solidFill>
                <a:latin typeface="Calibri" panose="020F0502020204030204" pitchFamily="34" charset="0"/>
                <a:cs typeface="Calibri" panose="020F0502020204030204" pitchFamily="34" charset="0"/>
              </a:rPr>
              <a:t>of</a:t>
            </a:r>
            <a:r>
              <a:rPr sz="2180" b="1" spc="-20" dirty="0">
                <a:solidFill>
                  <a:srgbClr val="C00000"/>
                </a:solidFill>
                <a:latin typeface="Calibri" panose="020F0502020204030204" pitchFamily="34" charset="0"/>
                <a:cs typeface="Calibri" panose="020F0502020204030204" pitchFamily="34" charset="0"/>
              </a:rPr>
              <a:t> </a:t>
            </a:r>
            <a:r>
              <a:rPr sz="2180" b="1" spc="-69" dirty="0">
                <a:solidFill>
                  <a:srgbClr val="C00000"/>
                </a:solidFill>
                <a:latin typeface="Calibri" panose="020F0502020204030204" pitchFamily="34" charset="0"/>
                <a:cs typeface="Calibri" panose="020F0502020204030204" pitchFamily="34" charset="0"/>
              </a:rPr>
              <a:t>things</a:t>
            </a:r>
            <a:endParaRPr sz="2180" b="1" dirty="0">
              <a:solidFill>
                <a:srgbClr val="C00000"/>
              </a:solidFill>
              <a:latin typeface="Calibri" panose="020F0502020204030204" pitchFamily="34" charset="0"/>
              <a:cs typeface="Calibri" panose="020F0502020204030204" pitchFamily="34" charset="0"/>
            </a:endParaRPr>
          </a:p>
          <a:p>
            <a:pPr marL="366810" indent="-342900">
              <a:spcBef>
                <a:spcPts val="476"/>
              </a:spcBef>
              <a:buSzPct val="100000"/>
              <a:buFont typeface="Wingdings" pitchFamily="2" charset="2"/>
              <a:buChar char="q"/>
              <a:tabLst>
                <a:tab pos="376255" algn="l"/>
              </a:tabLst>
            </a:pPr>
            <a:r>
              <a:rPr sz="2180" b="1" spc="-30" dirty="0">
                <a:solidFill>
                  <a:srgbClr val="002060"/>
                </a:solidFill>
                <a:latin typeface="Calibri" panose="020F0502020204030204" pitchFamily="34" charset="0"/>
                <a:cs typeface="Calibri" panose="020F0502020204030204" pitchFamily="34" charset="0"/>
              </a:rPr>
              <a:t>Localization</a:t>
            </a:r>
            <a:endParaRPr sz="2180" b="1" dirty="0">
              <a:solidFill>
                <a:srgbClr val="002060"/>
              </a:solidFill>
              <a:latin typeface="Calibri" panose="020F0502020204030204" pitchFamily="34" charset="0"/>
              <a:cs typeface="Calibri" panose="020F0502020204030204" pitchFamily="34" charset="0"/>
            </a:endParaRPr>
          </a:p>
          <a:p>
            <a:pPr marL="366810" indent="-342900">
              <a:spcBef>
                <a:spcPts val="466"/>
              </a:spcBef>
              <a:buSzPct val="100000"/>
              <a:buFont typeface="Wingdings" pitchFamily="2" charset="2"/>
              <a:buChar char="q"/>
              <a:tabLst>
                <a:tab pos="376255" algn="l"/>
              </a:tabLst>
            </a:pPr>
            <a:r>
              <a:rPr sz="2180" b="1" spc="-50" dirty="0">
                <a:solidFill>
                  <a:srgbClr val="002060"/>
                </a:solidFill>
                <a:latin typeface="Calibri" panose="020F0502020204030204" pitchFamily="34" charset="0"/>
                <a:cs typeface="Calibri" panose="020F0502020204030204" pitchFamily="34" charset="0"/>
              </a:rPr>
              <a:t>Routing</a:t>
            </a:r>
            <a:r>
              <a:rPr lang="en-GB" sz="2180" b="1" spc="-50" dirty="0">
                <a:solidFill>
                  <a:srgbClr val="002060"/>
                </a:solidFill>
                <a:latin typeface="Calibri" panose="020F0502020204030204" pitchFamily="34" charset="0"/>
                <a:cs typeface="Calibri" panose="020F0502020204030204" pitchFamily="34" charset="0"/>
              </a:rPr>
              <a:t> and Networking</a:t>
            </a:r>
            <a:endParaRPr sz="2180" b="1" dirty="0">
              <a:solidFill>
                <a:srgbClr val="002060"/>
              </a:solidFill>
              <a:latin typeface="Calibri" panose="020F0502020204030204" pitchFamily="34" charset="0"/>
              <a:cs typeface="Calibri" panose="020F0502020204030204" pitchFamily="34" charset="0"/>
            </a:endParaRPr>
          </a:p>
          <a:p>
            <a:pPr marL="366810" indent="-342900">
              <a:spcBef>
                <a:spcPts val="476"/>
              </a:spcBef>
              <a:buSzPct val="100000"/>
              <a:buFont typeface="Wingdings" pitchFamily="2" charset="2"/>
              <a:buChar char="q"/>
              <a:tabLst>
                <a:tab pos="376255" algn="l"/>
              </a:tabLst>
            </a:pPr>
            <a:r>
              <a:rPr lang="en-GB" sz="2180" b="1" dirty="0">
                <a:solidFill>
                  <a:schemeClr val="accent6">
                    <a:lumMod val="50000"/>
                  </a:schemeClr>
                </a:solidFill>
                <a:latin typeface="Calibri" panose="020F0502020204030204" pitchFamily="34" charset="0"/>
                <a:cs typeface="Calibri" panose="020F0502020204030204" pitchFamily="34" charset="0"/>
              </a:rPr>
              <a:t>ROS</a:t>
            </a:r>
          </a:p>
          <a:p>
            <a:pPr marL="366810" indent="-342900">
              <a:spcBef>
                <a:spcPts val="476"/>
              </a:spcBef>
              <a:buSzPct val="100000"/>
              <a:buFont typeface="Wingdings" pitchFamily="2" charset="2"/>
              <a:buChar char="q"/>
              <a:tabLst>
                <a:tab pos="376255" algn="l"/>
              </a:tabLst>
            </a:pPr>
            <a:r>
              <a:rPr lang="en-GB" sz="2180" b="1" dirty="0">
                <a:solidFill>
                  <a:schemeClr val="accent6">
                    <a:lumMod val="50000"/>
                  </a:schemeClr>
                </a:solidFill>
                <a:latin typeface="Calibri" panose="020F0502020204030204" pitchFamily="34" charset="0"/>
                <a:cs typeface="Calibri" panose="020F0502020204030204" pitchFamily="34" charset="0"/>
              </a:rPr>
              <a:t>Navigation and Positioning</a:t>
            </a:r>
          </a:p>
          <a:p>
            <a:pPr marL="366810" indent="-342900">
              <a:spcBef>
                <a:spcPts val="476"/>
              </a:spcBef>
              <a:buSzPct val="100000"/>
              <a:buFont typeface="Wingdings" pitchFamily="2" charset="2"/>
              <a:buChar char="q"/>
              <a:tabLst>
                <a:tab pos="376255" algn="l"/>
              </a:tabLst>
            </a:pPr>
            <a:r>
              <a:rPr lang="en-GB" sz="2180" b="1" dirty="0">
                <a:solidFill>
                  <a:schemeClr val="accent2">
                    <a:lumMod val="75000"/>
                  </a:schemeClr>
                </a:solidFill>
                <a:latin typeface="Calibri" panose="020F0502020204030204" pitchFamily="34" charset="0"/>
                <a:cs typeface="Calibri" panose="020F0502020204030204" pitchFamily="34" charset="0"/>
              </a:rPr>
              <a:t>Wearable Computing</a:t>
            </a:r>
          </a:p>
          <a:p>
            <a:pPr marL="366810" indent="-342900">
              <a:spcBef>
                <a:spcPts val="476"/>
              </a:spcBef>
              <a:buSzPct val="100000"/>
              <a:buFont typeface="Wingdings" pitchFamily="2" charset="2"/>
              <a:buChar char="q"/>
              <a:tabLst>
                <a:tab pos="376255" algn="l"/>
              </a:tabLst>
            </a:pPr>
            <a:r>
              <a:rPr lang="en-GB" sz="2180" b="1" dirty="0">
                <a:solidFill>
                  <a:schemeClr val="accent2">
                    <a:lumMod val="75000"/>
                  </a:schemeClr>
                </a:solidFill>
                <a:latin typeface="Calibri" panose="020F0502020204030204" pitchFamily="34" charset="0"/>
                <a:cs typeface="Calibri" panose="020F0502020204030204" pitchFamily="34" charset="0"/>
              </a:rPr>
              <a:t>On-chip intelligence</a:t>
            </a: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r>
              <a:rPr lang="en-GB" sz="2180" b="1" dirty="0">
                <a:latin typeface="Calibri" panose="020F0502020204030204" pitchFamily="34" charset="0"/>
                <a:cs typeface="Calibri" panose="020F0502020204030204" pitchFamily="34" charset="0"/>
              </a:rPr>
              <a:t>No:</a:t>
            </a:r>
          </a:p>
          <a:p>
            <a:pPr marL="366810" indent="-342900">
              <a:spcBef>
                <a:spcPts val="476"/>
              </a:spcBef>
              <a:buSzPct val="100000"/>
              <a:buFont typeface="Wingdings" pitchFamily="2" charset="2"/>
              <a:buChar char="q"/>
              <a:tabLst>
                <a:tab pos="376255" algn="l"/>
              </a:tabLst>
            </a:pPr>
            <a:r>
              <a:rPr lang="en-GB" sz="2180" spc="-40" dirty="0">
                <a:solidFill>
                  <a:srgbClr val="22373A"/>
                </a:solidFill>
                <a:latin typeface="Calibri" panose="020F0502020204030204" pitchFamily="34" charset="0"/>
                <a:cs typeface="Calibri" panose="020F0502020204030204" pitchFamily="34" charset="0"/>
              </a:rPr>
              <a:t>Physical</a:t>
            </a:r>
            <a:r>
              <a:rPr lang="en-GB" sz="2180" spc="40" dirty="0">
                <a:solidFill>
                  <a:srgbClr val="22373A"/>
                </a:solidFill>
                <a:latin typeface="Calibri" panose="020F0502020204030204" pitchFamily="34" charset="0"/>
                <a:cs typeface="Calibri" panose="020F0502020204030204" pitchFamily="34" charset="0"/>
              </a:rPr>
              <a:t> </a:t>
            </a:r>
            <a:r>
              <a:rPr lang="en-GB" sz="2180" spc="-119" dirty="0">
                <a:solidFill>
                  <a:srgbClr val="22373A"/>
                </a:solidFill>
                <a:latin typeface="Calibri" panose="020F0502020204030204" pitchFamily="34" charset="0"/>
                <a:cs typeface="Calibri" panose="020F0502020204030204" pitchFamily="34" charset="0"/>
              </a:rPr>
              <a:t>layer</a:t>
            </a:r>
            <a:r>
              <a:rPr lang="en-GB" sz="2180" spc="40" dirty="0">
                <a:solidFill>
                  <a:srgbClr val="22373A"/>
                </a:solidFill>
                <a:latin typeface="Calibri" panose="020F0502020204030204" pitchFamily="34" charset="0"/>
                <a:cs typeface="Calibri" panose="020F0502020204030204" pitchFamily="34" charset="0"/>
              </a:rPr>
              <a:t> </a:t>
            </a:r>
            <a:r>
              <a:rPr lang="en-GB" sz="2180" spc="-99" dirty="0">
                <a:solidFill>
                  <a:srgbClr val="22373A"/>
                </a:solidFill>
                <a:latin typeface="Calibri" panose="020F0502020204030204" pitchFamily="34" charset="0"/>
                <a:cs typeface="Calibri" panose="020F0502020204030204" pitchFamily="34" charset="0"/>
              </a:rPr>
              <a:t>and</a:t>
            </a:r>
            <a:r>
              <a:rPr lang="en-GB" sz="2180" spc="4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a:t>
            </a:r>
            <a:r>
              <a:rPr lang="en-GB" sz="2180" spc="4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realities</a:t>
            </a:r>
            <a:r>
              <a:rPr lang="en-GB" sz="2180" spc="40" dirty="0">
                <a:solidFill>
                  <a:srgbClr val="22373A"/>
                </a:solidFill>
                <a:latin typeface="Calibri" panose="020F0502020204030204" pitchFamily="34" charset="0"/>
                <a:cs typeface="Calibri" panose="020F0502020204030204" pitchFamily="34" charset="0"/>
              </a:rPr>
              <a:t> of </a:t>
            </a:r>
            <a:r>
              <a:rPr lang="en-GB" sz="2180" spc="-79" dirty="0">
                <a:solidFill>
                  <a:srgbClr val="22373A"/>
                </a:solidFill>
                <a:latin typeface="Calibri" panose="020F0502020204030204" pitchFamily="34" charset="0"/>
                <a:cs typeface="Calibri" panose="020F0502020204030204" pitchFamily="34" charset="0"/>
              </a:rPr>
              <a:t>electromagnetic</a:t>
            </a:r>
            <a:r>
              <a:rPr lang="en-GB" sz="2180" spc="4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propagation</a:t>
            </a:r>
            <a:endParaRPr lang="en-GB" sz="2180" dirty="0">
              <a:latin typeface="Calibri" panose="020F0502020204030204" pitchFamily="34" charset="0"/>
              <a:cs typeface="Calibri" panose="020F0502020204030204" pitchFamily="34" charset="0"/>
            </a:endParaRPr>
          </a:p>
          <a:p>
            <a:pPr marL="366810" indent="-342900">
              <a:spcBef>
                <a:spcPts val="476"/>
              </a:spcBef>
              <a:buSzPct val="100000"/>
              <a:buFont typeface="Wingdings" pitchFamily="2" charset="2"/>
              <a:buChar char="q"/>
              <a:tabLst>
                <a:tab pos="376255" algn="l"/>
              </a:tabLst>
            </a:pPr>
            <a:r>
              <a:rPr lang="en-GB" sz="2180" spc="-50" dirty="0">
                <a:solidFill>
                  <a:srgbClr val="22373A"/>
                </a:solidFill>
                <a:latin typeface="Calibri" panose="020F0502020204030204" pitchFamily="34" charset="0"/>
                <a:cs typeface="Calibri" panose="020F0502020204030204" pitchFamily="34" charset="0"/>
              </a:rPr>
              <a:t>Medium</a:t>
            </a:r>
            <a:r>
              <a:rPr lang="en-GB" sz="2180" spc="-40" dirty="0">
                <a:solidFill>
                  <a:srgbClr val="22373A"/>
                </a:solidFill>
                <a:latin typeface="Calibri" panose="020F0502020204030204" pitchFamily="34" charset="0"/>
                <a:cs typeface="Calibri" panose="020F0502020204030204" pitchFamily="34" charset="0"/>
              </a:rPr>
              <a:t> </a:t>
            </a:r>
            <a:r>
              <a:rPr lang="en-GB" sz="2180" spc="-89" dirty="0">
                <a:solidFill>
                  <a:srgbClr val="22373A"/>
                </a:solidFill>
                <a:latin typeface="Calibri" panose="020F0502020204030204" pitchFamily="34" charset="0"/>
                <a:cs typeface="Calibri" panose="020F0502020204030204" pitchFamily="34" charset="0"/>
              </a:rPr>
              <a:t>Access</a:t>
            </a:r>
          </a:p>
          <a:p>
            <a:pPr marL="366810" indent="-342900">
              <a:spcBef>
                <a:spcPts val="476"/>
              </a:spcBef>
              <a:buSzPct val="100000"/>
              <a:buFont typeface="Wingdings" pitchFamily="2" charset="2"/>
              <a:buChar char="q"/>
              <a:tabLst>
                <a:tab pos="376255" algn="l"/>
              </a:tabLst>
            </a:pPr>
            <a:r>
              <a:rPr lang="en-GB" sz="2180" spc="-89" dirty="0">
                <a:solidFill>
                  <a:srgbClr val="22373A"/>
                </a:solidFill>
                <a:latin typeface="Calibri" panose="020F0502020204030204" pitchFamily="34" charset="0"/>
                <a:cs typeface="Calibri" panose="020F0502020204030204" pitchFamily="34" charset="0"/>
              </a:rPr>
              <a:t>Information Processing</a:t>
            </a:r>
          </a:p>
          <a:p>
            <a:pPr marL="366810" indent="-342900">
              <a:spcBef>
                <a:spcPts val="674"/>
              </a:spcBef>
              <a:buFont typeface="Wingdings" pitchFamily="2" charset="2"/>
              <a:buChar char="q"/>
              <a:tabLst>
                <a:tab pos="376255" algn="l"/>
              </a:tabLst>
            </a:pPr>
            <a:r>
              <a:rPr lang="en-GB" sz="2180" spc="-79" dirty="0">
                <a:solidFill>
                  <a:srgbClr val="22373A"/>
                </a:solidFill>
                <a:latin typeface="Calibri" panose="020F0502020204030204" pitchFamily="34" charset="0"/>
                <a:cs typeface="Calibri" panose="020F0502020204030204" pitchFamily="34" charset="0"/>
              </a:rPr>
              <a:t>Securing</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IoT</a:t>
            </a:r>
            <a:endParaRPr lang="en-GB" sz="2180" dirty="0">
              <a:latin typeface="Calibri" panose="020F0502020204030204" pitchFamily="34" charset="0"/>
              <a:cs typeface="Calibri" panose="020F0502020204030204" pitchFamily="34" charset="0"/>
            </a:endParaRPr>
          </a:p>
          <a:p>
            <a:pPr marL="366810" indent="-342900">
              <a:spcBef>
                <a:spcPts val="466"/>
              </a:spcBef>
              <a:buFont typeface="Wingdings" pitchFamily="2" charset="2"/>
              <a:buChar char="q"/>
              <a:tabLst>
                <a:tab pos="376255" algn="l"/>
              </a:tabLst>
            </a:pPr>
            <a:r>
              <a:rPr lang="en-GB" sz="2180" spc="-89" dirty="0">
                <a:solidFill>
                  <a:srgbClr val="22373A"/>
                </a:solidFill>
                <a:latin typeface="Calibri" panose="020F0502020204030204" pitchFamily="34" charset="0"/>
                <a:cs typeface="Calibri" panose="020F0502020204030204" pitchFamily="34" charset="0"/>
              </a:rPr>
              <a:t>Vendor-</a:t>
            </a:r>
            <a:r>
              <a:rPr lang="en-GB" sz="2180" spc="-59" dirty="0">
                <a:solidFill>
                  <a:srgbClr val="22373A"/>
                </a:solidFill>
                <a:latin typeface="Calibri" panose="020F0502020204030204" pitchFamily="34" charset="0"/>
                <a:cs typeface="Calibri" panose="020F0502020204030204" pitchFamily="34" charset="0"/>
              </a:rPr>
              <a:t>specific</a:t>
            </a:r>
            <a:r>
              <a:rPr lang="en-GB" sz="2180" spc="1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solutions</a:t>
            </a:r>
            <a:r>
              <a:rPr lang="en-GB" sz="2180" dirty="0">
                <a:solidFill>
                  <a:srgbClr val="22373A"/>
                </a:solidFill>
                <a:latin typeface="Calibri" panose="020F0502020204030204" pitchFamily="34" charset="0"/>
                <a:cs typeface="Calibri" panose="020F0502020204030204" pitchFamily="34" charset="0"/>
              </a:rPr>
              <a:t> </a:t>
            </a:r>
            <a:r>
              <a:rPr lang="en-GB" sz="2180" spc="-99" dirty="0">
                <a:solidFill>
                  <a:srgbClr val="22373A"/>
                </a:solidFill>
                <a:latin typeface="Calibri" panose="020F0502020204030204" pitchFamily="34" charset="0"/>
                <a:cs typeface="Calibri" panose="020F0502020204030204" pitchFamily="34" charset="0"/>
              </a:rPr>
              <a:t>and</a:t>
            </a:r>
            <a:r>
              <a:rPr lang="en-GB" sz="2180" spc="1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architecture</a:t>
            </a:r>
            <a:endParaRPr lang="en-GB" sz="2180" dirty="0">
              <a:latin typeface="Calibri" panose="020F0502020204030204" pitchFamily="34" charset="0"/>
              <a:cs typeface="Calibri" panose="020F0502020204030204" pitchFamily="34" charset="0"/>
            </a:endParaRPr>
          </a:p>
          <a:p>
            <a:pPr marL="366810" marR="10067" indent="-342900">
              <a:lnSpc>
                <a:spcPct val="118000"/>
              </a:lnSpc>
              <a:buFont typeface="Wingdings" pitchFamily="2" charset="2"/>
              <a:buChar char="q"/>
              <a:tabLst>
                <a:tab pos="376255" algn="l"/>
              </a:tabLst>
            </a:pPr>
            <a:r>
              <a:rPr lang="en-GB" sz="2180" spc="-30" dirty="0">
                <a:solidFill>
                  <a:srgbClr val="22373A"/>
                </a:solidFill>
                <a:latin typeface="Calibri" panose="020F0502020204030204" pitchFamily="34" charset="0"/>
                <a:cs typeface="Calibri" panose="020F0502020204030204" pitchFamily="34" charset="0"/>
              </a:rPr>
              <a:t>The</a:t>
            </a:r>
            <a:r>
              <a:rPr lang="en-GB" sz="2180" spc="30" dirty="0">
                <a:solidFill>
                  <a:srgbClr val="22373A"/>
                </a:solidFill>
                <a:latin typeface="Calibri" panose="020F0502020204030204" pitchFamily="34" charset="0"/>
                <a:cs typeface="Calibri" panose="020F0502020204030204" pitchFamily="34" charset="0"/>
              </a:rPr>
              <a:t> </a:t>
            </a:r>
            <a:r>
              <a:rPr lang="en-GB" sz="2180" spc="-109" dirty="0">
                <a:solidFill>
                  <a:srgbClr val="22373A"/>
                </a:solidFill>
                <a:latin typeface="Calibri" panose="020F0502020204030204" pitchFamily="34" charset="0"/>
                <a:cs typeface="Calibri" panose="020F0502020204030204" pitchFamily="34" charset="0"/>
              </a:rPr>
              <a:t>broader</a:t>
            </a:r>
            <a:r>
              <a:rPr lang="en-GB" sz="2180" spc="3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internet</a:t>
            </a:r>
            <a:r>
              <a:rPr lang="en-GB" sz="2180" spc="40" dirty="0">
                <a:solidFill>
                  <a:srgbClr val="22373A"/>
                </a:solidFill>
                <a:latin typeface="Calibri" panose="020F0502020204030204" pitchFamily="34" charset="0"/>
                <a:cs typeface="Calibri" panose="020F0502020204030204" pitchFamily="34" charset="0"/>
              </a:rPr>
              <a:t> </a:t>
            </a:r>
            <a:r>
              <a:rPr lang="en-GB" sz="2180" spc="-99" dirty="0">
                <a:solidFill>
                  <a:srgbClr val="22373A"/>
                </a:solidFill>
                <a:latin typeface="Calibri" panose="020F0502020204030204" pitchFamily="34" charset="0"/>
                <a:cs typeface="Calibri" panose="020F0502020204030204" pitchFamily="34" charset="0"/>
              </a:rPr>
              <a:t>and</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a:t>
            </a:r>
            <a:r>
              <a:rPr lang="en-GB" sz="2180" spc="4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cloud:</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instead,</a:t>
            </a:r>
            <a:r>
              <a:rPr lang="en-GB" sz="2180" spc="40" dirty="0">
                <a:solidFill>
                  <a:srgbClr val="22373A"/>
                </a:solidFill>
                <a:latin typeface="Calibri" panose="020F0502020204030204" pitchFamily="34" charset="0"/>
                <a:cs typeface="Calibri" panose="020F0502020204030204" pitchFamily="34" charset="0"/>
              </a:rPr>
              <a:t> </a:t>
            </a:r>
            <a:r>
              <a:rPr lang="en-GB" sz="2180" spc="-208" dirty="0">
                <a:solidFill>
                  <a:srgbClr val="22373A"/>
                </a:solidFill>
                <a:latin typeface="Calibri" panose="020F0502020204030204" pitchFamily="34" charset="0"/>
                <a:cs typeface="Calibri" panose="020F0502020204030204" pitchFamily="34" charset="0"/>
              </a:rPr>
              <a:t>we</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focus</a:t>
            </a:r>
            <a:r>
              <a:rPr lang="en-GB" sz="2180" spc="30" dirty="0">
                <a:solidFill>
                  <a:srgbClr val="22373A"/>
                </a:solidFill>
                <a:latin typeface="Calibri" panose="020F0502020204030204" pitchFamily="34" charset="0"/>
                <a:cs typeface="Calibri" panose="020F0502020204030204" pitchFamily="34" charset="0"/>
              </a:rPr>
              <a:t> </a:t>
            </a:r>
            <a:r>
              <a:rPr lang="en-GB" sz="2180" spc="-109" dirty="0">
                <a:solidFill>
                  <a:srgbClr val="22373A"/>
                </a:solidFill>
                <a:latin typeface="Calibri" panose="020F0502020204030204" pitchFamily="34" charset="0"/>
                <a:cs typeface="Calibri" panose="020F0502020204030204" pitchFamily="34" charset="0"/>
              </a:rPr>
              <a:t>on</a:t>
            </a:r>
            <a:r>
              <a:rPr lang="en-GB" sz="2180" spc="4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 </a:t>
            </a:r>
            <a:r>
              <a:rPr lang="en-GB" sz="2180" spc="-654"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things</a:t>
            </a:r>
            <a:r>
              <a:rPr lang="en-GB" sz="2180" spc="20" dirty="0">
                <a:solidFill>
                  <a:srgbClr val="22373A"/>
                </a:solidFill>
                <a:latin typeface="Calibri" panose="020F0502020204030204" pitchFamily="34" charset="0"/>
                <a:cs typeface="Calibri" panose="020F0502020204030204" pitchFamily="34" charset="0"/>
              </a:rPr>
              <a:t> </a:t>
            </a:r>
            <a:r>
              <a:rPr lang="en-GB" sz="2180" spc="-109" dirty="0">
                <a:solidFill>
                  <a:srgbClr val="22373A"/>
                </a:solidFill>
                <a:latin typeface="Calibri" panose="020F0502020204030204" pitchFamily="34" charset="0"/>
                <a:cs typeface="Calibri" panose="020F0502020204030204" pitchFamily="34" charset="0"/>
              </a:rPr>
              <a:t>themselves</a:t>
            </a:r>
            <a:endParaRPr sz="218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657757"/>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1AF8F1-AE53-1642-4697-03F61C892A82}"/>
              </a:ext>
            </a:extLst>
          </p:cNvPr>
          <p:cNvSpPr>
            <a:spLocks noGrp="1"/>
          </p:cNvSpPr>
          <p:nvPr>
            <p:ph type="title"/>
          </p:nvPr>
        </p:nvSpPr>
        <p:spPr>
          <a:xfrm>
            <a:off x="838200" y="2948883"/>
            <a:ext cx="10515600" cy="480117"/>
          </a:xfrm>
        </p:spPr>
        <p:txBody>
          <a:bodyPr>
            <a:noAutofit/>
          </a:bodyPr>
          <a:lstStyle/>
          <a:p>
            <a:r>
              <a:rPr lang="en-US" sz="3600" dirty="0"/>
              <a:t>Anatomy of a Thing</a:t>
            </a: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Overview</a:t>
            </a:r>
          </a:p>
        </p:txBody>
      </p:sp>
      <p:sp>
        <p:nvSpPr>
          <p:cNvPr id="5" name="Content Placeholder 4">
            <a:extLst>
              <a:ext uri="{FF2B5EF4-FFF2-40B4-BE49-F238E27FC236}">
                <a16:creationId xmlns:a16="http://schemas.microsoft.com/office/drawing/2014/main" id="{E8D174B5-4975-2A7A-F6A8-43D9C725B633}"/>
              </a:ext>
            </a:extLst>
          </p:cNvPr>
          <p:cNvSpPr>
            <a:spLocks noGrp="1"/>
          </p:cNvSpPr>
          <p:nvPr>
            <p:ph idx="1"/>
          </p:nvPr>
        </p:nvSpPr>
        <p:spPr/>
        <p:txBody>
          <a:bodyPr/>
          <a:lstStyle/>
          <a:p>
            <a:r>
              <a:rPr lang="en-US" dirty="0"/>
              <a:t> What makes up a thing?</a:t>
            </a:r>
          </a:p>
          <a:p>
            <a:r>
              <a:rPr lang="en-US" dirty="0"/>
              <a:t> How does it process information?</a:t>
            </a:r>
          </a:p>
          <a:p>
            <a:r>
              <a:rPr lang="en-US" dirty="0"/>
              <a:t> Where does it get power from?</a:t>
            </a:r>
          </a:p>
          <a:p>
            <a:endParaRPr lang="en-US" dirty="0"/>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32FA8C-A106-EA0E-7B22-3400277B2A1A}"/>
              </a:ext>
            </a:extLst>
          </p:cNvPr>
          <p:cNvSpPr>
            <a:spLocks noGrp="1"/>
          </p:cNvSpPr>
          <p:nvPr>
            <p:ph type="title"/>
          </p:nvPr>
        </p:nvSpPr>
        <p:spPr/>
        <p:txBody>
          <a:bodyPr/>
          <a:lstStyle/>
          <a:p>
            <a:r>
              <a:rPr lang="en-US" dirty="0"/>
              <a:t>Things</a:t>
            </a:r>
          </a:p>
        </p:txBody>
      </p:sp>
      <p:sp>
        <p:nvSpPr>
          <p:cNvPr id="8" name="Content Placeholder 7">
            <a:extLst>
              <a:ext uri="{FF2B5EF4-FFF2-40B4-BE49-F238E27FC236}">
                <a16:creationId xmlns:a16="http://schemas.microsoft.com/office/drawing/2014/main" id="{97ADFAEB-9F49-38C4-491F-8943B5A1F799}"/>
              </a:ext>
            </a:extLst>
          </p:cNvPr>
          <p:cNvSpPr>
            <a:spLocks noGrp="1"/>
          </p:cNvSpPr>
          <p:nvPr>
            <p:ph idx="1"/>
          </p:nvPr>
        </p:nvSpPr>
        <p:spPr/>
        <p:txBody>
          <a:bodyPr/>
          <a:lstStyle/>
          <a:p>
            <a:r>
              <a:rPr lang="en-US" dirty="0"/>
              <a:t> Things combine:</a:t>
            </a:r>
          </a:p>
          <a:p>
            <a:pPr lvl="1"/>
            <a:r>
              <a:rPr lang="en-US" dirty="0"/>
              <a:t>Computation</a:t>
            </a:r>
          </a:p>
          <a:p>
            <a:pPr lvl="1"/>
            <a:r>
              <a:rPr lang="en-US" dirty="0"/>
              <a:t>Communication</a:t>
            </a:r>
          </a:p>
          <a:p>
            <a:pPr lvl="1"/>
            <a:r>
              <a:rPr lang="en-US" dirty="0"/>
              <a:t>Sensing</a:t>
            </a:r>
          </a:p>
          <a:p>
            <a:pPr lvl="1"/>
            <a:r>
              <a:rPr lang="en-US" dirty="0"/>
              <a:t>Actuation</a:t>
            </a:r>
          </a:p>
          <a:p>
            <a:r>
              <a:rPr lang="en-US" dirty="0"/>
              <a:t> Examples</a:t>
            </a:r>
          </a:p>
          <a:p>
            <a:pPr lvl="1"/>
            <a:r>
              <a:rPr lang="en-US" dirty="0"/>
              <a:t>Vacuum robots.</a:t>
            </a:r>
          </a:p>
        </p:txBody>
      </p:sp>
      <p:sp>
        <p:nvSpPr>
          <p:cNvPr id="4" name="object 4"/>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2</a:t>
            </a:r>
          </a:p>
        </p:txBody>
      </p:sp>
      <p:pic>
        <p:nvPicPr>
          <p:cNvPr id="6" name="Picture 5" descr="A picture containing floor, indoor&#10;&#10;Description automatically generated">
            <a:extLst>
              <a:ext uri="{FF2B5EF4-FFF2-40B4-BE49-F238E27FC236}">
                <a16:creationId xmlns:a16="http://schemas.microsoft.com/office/drawing/2014/main" id="{80A64D44-6F3C-8677-45AE-5EF13D1FC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323" y="1680173"/>
            <a:ext cx="7760677" cy="4828178"/>
          </a:xfrm>
          <a:prstGeom prst="rect">
            <a:avLst/>
          </a:prstGeom>
        </p:spPr>
      </p:pic>
      <p:sp>
        <p:nvSpPr>
          <p:cNvPr id="12" name="TextBox 11">
            <a:extLst>
              <a:ext uri="{FF2B5EF4-FFF2-40B4-BE49-F238E27FC236}">
                <a16:creationId xmlns:a16="http://schemas.microsoft.com/office/drawing/2014/main" id="{FC188666-40E9-957D-1058-A8A1E88D3417}"/>
              </a:ext>
            </a:extLst>
          </p:cNvPr>
          <p:cNvSpPr txBox="1"/>
          <p:nvPr/>
        </p:nvSpPr>
        <p:spPr>
          <a:xfrm>
            <a:off x="7472900" y="4107633"/>
            <a:ext cx="2115131" cy="369332"/>
          </a:xfrm>
          <a:prstGeom prst="rect">
            <a:avLst/>
          </a:prstGeom>
          <a:solidFill>
            <a:schemeClr val="bg1"/>
          </a:solidFill>
        </p:spPr>
        <p:txBody>
          <a:bodyPr wrap="none" rtlCol="0">
            <a:spAutoFit/>
          </a:bodyPr>
          <a:lstStyle/>
          <a:p>
            <a:r>
              <a:rPr lang="en-US" dirty="0" err="1">
                <a:solidFill>
                  <a:srgbClr val="FF0000"/>
                </a:solidFill>
              </a:rPr>
              <a:t>WiFi</a:t>
            </a:r>
            <a:r>
              <a:rPr lang="en-US" dirty="0">
                <a:solidFill>
                  <a:srgbClr val="FF0000"/>
                </a:solidFill>
              </a:rPr>
              <a:t> communication</a:t>
            </a:r>
          </a:p>
        </p:txBody>
      </p:sp>
      <p:sp>
        <p:nvSpPr>
          <p:cNvPr id="13" name="TextBox 12">
            <a:extLst>
              <a:ext uri="{FF2B5EF4-FFF2-40B4-BE49-F238E27FC236}">
                <a16:creationId xmlns:a16="http://schemas.microsoft.com/office/drawing/2014/main" id="{A77028E1-FF86-E16F-B1DA-9956AC0DA75C}"/>
              </a:ext>
            </a:extLst>
          </p:cNvPr>
          <p:cNvSpPr txBox="1"/>
          <p:nvPr/>
        </p:nvSpPr>
        <p:spPr>
          <a:xfrm>
            <a:off x="10238045" y="3684602"/>
            <a:ext cx="1604414" cy="369332"/>
          </a:xfrm>
          <a:prstGeom prst="rect">
            <a:avLst/>
          </a:prstGeom>
          <a:solidFill>
            <a:schemeClr val="bg1"/>
          </a:solidFill>
        </p:spPr>
        <p:txBody>
          <a:bodyPr wrap="none" rtlCol="0">
            <a:spAutoFit/>
          </a:bodyPr>
          <a:lstStyle/>
          <a:p>
            <a:r>
              <a:rPr lang="en-US" dirty="0">
                <a:solidFill>
                  <a:srgbClr val="FF0000"/>
                </a:solidFill>
              </a:rPr>
              <a:t>Optical sensors</a:t>
            </a:r>
          </a:p>
        </p:txBody>
      </p:sp>
      <p:sp>
        <p:nvSpPr>
          <p:cNvPr id="14" name="TextBox 13">
            <a:extLst>
              <a:ext uri="{FF2B5EF4-FFF2-40B4-BE49-F238E27FC236}">
                <a16:creationId xmlns:a16="http://schemas.microsoft.com/office/drawing/2014/main" id="{320C792D-8994-29BD-597B-136071441E3E}"/>
              </a:ext>
            </a:extLst>
          </p:cNvPr>
          <p:cNvSpPr txBox="1"/>
          <p:nvPr/>
        </p:nvSpPr>
        <p:spPr>
          <a:xfrm>
            <a:off x="5959255" y="5283965"/>
            <a:ext cx="885179" cy="369332"/>
          </a:xfrm>
          <a:prstGeom prst="rect">
            <a:avLst/>
          </a:prstGeom>
          <a:solidFill>
            <a:schemeClr val="bg1"/>
          </a:solidFill>
        </p:spPr>
        <p:txBody>
          <a:bodyPr wrap="none" rtlCol="0">
            <a:spAutoFit/>
          </a:bodyPr>
          <a:lstStyle/>
          <a:p>
            <a:r>
              <a:rPr lang="en-US" dirty="0">
                <a:solidFill>
                  <a:srgbClr val="FF0000"/>
                </a:solidFill>
              </a:rPr>
              <a:t>Wheels</a:t>
            </a:r>
          </a:p>
        </p:txBody>
      </p:sp>
      <p:sp>
        <p:nvSpPr>
          <p:cNvPr id="15" name="TextBox 14">
            <a:extLst>
              <a:ext uri="{FF2B5EF4-FFF2-40B4-BE49-F238E27FC236}">
                <a16:creationId xmlns:a16="http://schemas.microsoft.com/office/drawing/2014/main" id="{3A3C15E5-BD44-8252-4DE6-0F4BD8CB50E6}"/>
              </a:ext>
            </a:extLst>
          </p:cNvPr>
          <p:cNvSpPr txBox="1"/>
          <p:nvPr/>
        </p:nvSpPr>
        <p:spPr>
          <a:xfrm>
            <a:off x="8213937" y="5231732"/>
            <a:ext cx="1374094" cy="369332"/>
          </a:xfrm>
          <a:prstGeom prst="rect">
            <a:avLst/>
          </a:prstGeom>
          <a:solidFill>
            <a:schemeClr val="bg1"/>
          </a:solidFill>
        </p:spPr>
        <p:txBody>
          <a:bodyPr wrap="none" rtlCol="0">
            <a:spAutoFit/>
          </a:bodyPr>
          <a:lstStyle/>
          <a:p>
            <a:r>
              <a:rPr lang="en-US" dirty="0">
                <a:solidFill>
                  <a:srgbClr val="FF0000"/>
                </a:solidFill>
              </a:rPr>
              <a:t>Side brushes</a:t>
            </a:r>
          </a:p>
        </p:txBody>
      </p:sp>
      <p:sp>
        <p:nvSpPr>
          <p:cNvPr id="16" name="TextBox 15">
            <a:extLst>
              <a:ext uri="{FF2B5EF4-FFF2-40B4-BE49-F238E27FC236}">
                <a16:creationId xmlns:a16="http://schemas.microsoft.com/office/drawing/2014/main" id="{910D566A-9703-C5FA-C673-9C4B24ADD50D}"/>
              </a:ext>
            </a:extLst>
          </p:cNvPr>
          <p:cNvSpPr txBox="1"/>
          <p:nvPr/>
        </p:nvSpPr>
        <p:spPr>
          <a:xfrm>
            <a:off x="5470340" y="3402123"/>
            <a:ext cx="939681" cy="369332"/>
          </a:xfrm>
          <a:prstGeom prst="rect">
            <a:avLst/>
          </a:prstGeom>
          <a:solidFill>
            <a:schemeClr val="bg1"/>
          </a:solidFill>
        </p:spPr>
        <p:txBody>
          <a:bodyPr wrap="none" rtlCol="0">
            <a:spAutoFit/>
          </a:bodyPr>
          <a:lstStyle/>
          <a:p>
            <a:r>
              <a:rPr lang="en-US" dirty="0">
                <a:solidFill>
                  <a:srgbClr val="FF0000"/>
                </a:solidFill>
              </a:rPr>
              <a:t>Vacuum</a:t>
            </a:r>
          </a:p>
        </p:txBody>
      </p:sp>
      <p:sp>
        <p:nvSpPr>
          <p:cNvPr id="19" name="Trapezium 18">
            <a:extLst>
              <a:ext uri="{FF2B5EF4-FFF2-40B4-BE49-F238E27FC236}">
                <a16:creationId xmlns:a16="http://schemas.microsoft.com/office/drawing/2014/main" id="{4C08DD1A-5EC5-A9A6-05B3-F2C12F470D8D}"/>
              </a:ext>
            </a:extLst>
          </p:cNvPr>
          <p:cNvSpPr/>
          <p:nvPr/>
        </p:nvSpPr>
        <p:spPr>
          <a:xfrm rot="10800000">
            <a:off x="8103167" y="1593824"/>
            <a:ext cx="2319586" cy="1777817"/>
          </a:xfrm>
          <a:prstGeom prst="trapezoid">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2B3CF4-81F6-7A92-22CC-F5AAB7C29D6C}"/>
              </a:ext>
            </a:extLst>
          </p:cNvPr>
          <p:cNvSpPr txBox="1"/>
          <p:nvPr/>
        </p:nvSpPr>
        <p:spPr>
          <a:xfrm>
            <a:off x="8121547" y="3002309"/>
            <a:ext cx="1644746" cy="369332"/>
          </a:xfrm>
          <a:prstGeom prst="rect">
            <a:avLst/>
          </a:prstGeom>
          <a:solidFill>
            <a:schemeClr val="bg1"/>
          </a:solidFill>
        </p:spPr>
        <p:txBody>
          <a:bodyPr wrap="none" rtlCol="0">
            <a:spAutoFit/>
          </a:bodyPr>
          <a:lstStyle/>
          <a:p>
            <a:r>
              <a:rPr lang="en-US" dirty="0">
                <a:solidFill>
                  <a:srgbClr val="FF0000"/>
                </a:solidFill>
              </a:rPr>
              <a:t>Microcontroller</a:t>
            </a:r>
          </a:p>
        </p:txBody>
      </p:sp>
      <p:pic>
        <p:nvPicPr>
          <p:cNvPr id="18" name="Picture 17" descr="A picture containing text, indoor&#10;&#10;Description automatically generated">
            <a:extLst>
              <a:ext uri="{FF2B5EF4-FFF2-40B4-BE49-F238E27FC236}">
                <a16:creationId xmlns:a16="http://schemas.microsoft.com/office/drawing/2014/main" id="{82172634-54C9-6FFC-971F-417168BE4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3167" y="305773"/>
            <a:ext cx="2319586" cy="1356979"/>
          </a:xfrm>
          <a:prstGeom prst="rect">
            <a:avLst/>
          </a:prstGeom>
        </p:spPr>
      </p:pic>
      <p:sp>
        <p:nvSpPr>
          <p:cNvPr id="20" name="TextBox 19">
            <a:extLst>
              <a:ext uri="{FF2B5EF4-FFF2-40B4-BE49-F238E27FC236}">
                <a16:creationId xmlns:a16="http://schemas.microsoft.com/office/drawing/2014/main" id="{53F30000-E100-9C0B-F38A-79441BEBCEC7}"/>
              </a:ext>
            </a:extLst>
          </p:cNvPr>
          <p:cNvSpPr txBox="1"/>
          <p:nvPr/>
        </p:nvSpPr>
        <p:spPr>
          <a:xfrm>
            <a:off x="10422753" y="615617"/>
            <a:ext cx="1620636" cy="646331"/>
          </a:xfrm>
          <a:prstGeom prst="rect">
            <a:avLst/>
          </a:prstGeom>
          <a:solidFill>
            <a:schemeClr val="bg1"/>
          </a:solidFill>
        </p:spPr>
        <p:txBody>
          <a:bodyPr wrap="none" rtlCol="0">
            <a:spAutoFit/>
          </a:bodyPr>
          <a:lstStyle/>
          <a:p>
            <a:r>
              <a:rPr lang="en-US" dirty="0">
                <a:solidFill>
                  <a:srgbClr val="FF0000"/>
                </a:solidFill>
              </a:rPr>
              <a:t>Gyroscope &amp; </a:t>
            </a:r>
          </a:p>
          <a:p>
            <a:r>
              <a:rPr lang="en-US" dirty="0">
                <a:solidFill>
                  <a:srgbClr val="FF0000"/>
                </a:solidFill>
              </a:rPr>
              <a:t>Wheel encoder</a:t>
            </a:r>
          </a:p>
        </p:txBody>
      </p:sp>
      <p:sp>
        <p:nvSpPr>
          <p:cNvPr id="22" name="TextBox 21">
            <a:extLst>
              <a:ext uri="{FF2B5EF4-FFF2-40B4-BE49-F238E27FC236}">
                <a16:creationId xmlns:a16="http://schemas.microsoft.com/office/drawing/2014/main" id="{7A0FB3C0-31C6-6746-350F-5313AF7F0D65}"/>
              </a:ext>
            </a:extLst>
          </p:cNvPr>
          <p:cNvSpPr txBox="1"/>
          <p:nvPr/>
        </p:nvSpPr>
        <p:spPr>
          <a:xfrm>
            <a:off x="11234994" y="6153444"/>
            <a:ext cx="778739" cy="369332"/>
          </a:xfrm>
          <a:prstGeom prst="rect">
            <a:avLst/>
          </a:prstGeom>
          <a:noFill/>
        </p:spPr>
        <p:txBody>
          <a:bodyPr wrap="none" rtlCol="0">
            <a:spAutoFit/>
          </a:bodyPr>
          <a:lstStyle/>
          <a:p>
            <a:r>
              <a:rPr lang="en-GB" i="1" dirty="0">
                <a:solidFill>
                  <a:schemeClr val="bg1"/>
                </a:solidFill>
              </a:rPr>
              <a:t>LESICS</a:t>
            </a:r>
          </a:p>
        </p:txBody>
      </p:sp>
      <p:pic>
        <p:nvPicPr>
          <p:cNvPr id="24" name="Picture 23" descr="A picture containing floor, table&#10;&#10;Description automatically generated">
            <a:extLst>
              <a:ext uri="{FF2B5EF4-FFF2-40B4-BE49-F238E27FC236}">
                <a16:creationId xmlns:a16="http://schemas.microsoft.com/office/drawing/2014/main" id="{5BF225A7-8AC6-3A29-12B5-C3E18C3E9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336" y="4266561"/>
            <a:ext cx="3650579" cy="2210830"/>
          </a:xfrm>
          <a:prstGeom prst="rect">
            <a:avLst/>
          </a:prstGeom>
        </p:spPr>
      </p:pic>
      <p:sp>
        <p:nvSpPr>
          <p:cNvPr id="25" name="TextBox 24">
            <a:extLst>
              <a:ext uri="{FF2B5EF4-FFF2-40B4-BE49-F238E27FC236}">
                <a16:creationId xmlns:a16="http://schemas.microsoft.com/office/drawing/2014/main" id="{070A22E3-4B4D-80DA-13AA-640927D748BB}"/>
              </a:ext>
            </a:extLst>
          </p:cNvPr>
          <p:cNvSpPr txBox="1"/>
          <p:nvPr/>
        </p:nvSpPr>
        <p:spPr>
          <a:xfrm>
            <a:off x="1056224" y="4462317"/>
            <a:ext cx="1720215" cy="369332"/>
          </a:xfrm>
          <a:prstGeom prst="rect">
            <a:avLst/>
          </a:prstGeom>
          <a:solidFill>
            <a:schemeClr val="bg1"/>
          </a:solidFill>
        </p:spPr>
        <p:txBody>
          <a:bodyPr wrap="none" rtlCol="0">
            <a:spAutoFit/>
          </a:bodyPr>
          <a:lstStyle/>
          <a:p>
            <a:r>
              <a:rPr lang="en-US" dirty="0">
                <a:solidFill>
                  <a:srgbClr val="FF0000"/>
                </a:solidFill>
              </a:rPr>
              <a:t>LIDAR &amp; Camera</a:t>
            </a:r>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529905-E566-8B23-101E-BBFBE14336DE}"/>
              </a:ext>
            </a:extLst>
          </p:cNvPr>
          <p:cNvSpPr>
            <a:spLocks noGrp="1"/>
          </p:cNvSpPr>
          <p:nvPr>
            <p:ph type="title"/>
          </p:nvPr>
        </p:nvSpPr>
        <p:spPr>
          <a:xfrm>
            <a:off x="838200" y="2476381"/>
            <a:ext cx="10515600" cy="1197167"/>
          </a:xfrm>
        </p:spPr>
        <p:txBody>
          <a:bodyPr>
            <a:normAutofit fontScale="90000"/>
          </a:bodyPr>
          <a:lstStyle/>
          <a:p>
            <a:r>
              <a:rPr lang="en-US" sz="4000" dirty="0"/>
              <a:t>Anatomy of a Thing</a:t>
            </a:r>
            <a:br>
              <a:rPr lang="en-US" dirty="0"/>
            </a:br>
            <a:r>
              <a:rPr lang="en-US" dirty="0"/>
              <a:t>Computation</a:t>
            </a:r>
            <a:br>
              <a:rPr lang="en-US" dirty="0"/>
            </a:br>
            <a:endParaRPr lang="en-US" dirty="0"/>
          </a:p>
        </p:txBody>
      </p:sp>
      <p:sp>
        <p:nvSpPr>
          <p:cNvPr id="3" name="object 3"/>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4</a:t>
            </a:r>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Highly</a:t>
            </a:r>
            <a:r>
              <a:rPr spc="109" dirty="0"/>
              <a:t> </a:t>
            </a:r>
            <a:r>
              <a:rPr spc="-119" dirty="0"/>
              <a:t>heterogeneous</a:t>
            </a:r>
          </a:p>
        </p:txBody>
      </p:sp>
      <p:sp>
        <p:nvSpPr>
          <p:cNvPr id="5" name="Content Placeholder 4">
            <a:extLst>
              <a:ext uri="{FF2B5EF4-FFF2-40B4-BE49-F238E27FC236}">
                <a16:creationId xmlns:a16="http://schemas.microsoft.com/office/drawing/2014/main" id="{8C419915-18BD-03F6-E873-CD6EF9032698}"/>
              </a:ext>
            </a:extLst>
          </p:cNvPr>
          <p:cNvSpPr>
            <a:spLocks noGrp="1"/>
          </p:cNvSpPr>
          <p:nvPr>
            <p:ph idx="1"/>
          </p:nvPr>
        </p:nvSpPr>
        <p:spPr>
          <a:xfrm>
            <a:off x="2513762" y="2682910"/>
            <a:ext cx="7164476" cy="1587639"/>
          </a:xfrm>
        </p:spPr>
        <p:txBody>
          <a:bodyPr/>
          <a:lstStyle/>
          <a:p>
            <a:r>
              <a:rPr lang="en-US" dirty="0"/>
              <a:t> Available computational power varies widely</a:t>
            </a:r>
          </a:p>
          <a:p>
            <a:r>
              <a:rPr lang="en-US" dirty="0"/>
              <a:t> Strongest correlation is with availability of energy</a:t>
            </a:r>
          </a:p>
          <a:p>
            <a:endParaRPr lang="en-US" dirty="0"/>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High-end</a:t>
            </a:r>
          </a:p>
        </p:txBody>
      </p:sp>
      <p:sp>
        <p:nvSpPr>
          <p:cNvPr id="3" name="object 3"/>
          <p:cNvSpPr txBox="1"/>
          <p:nvPr/>
        </p:nvSpPr>
        <p:spPr>
          <a:xfrm>
            <a:off x="2718592" y="981354"/>
            <a:ext cx="6754813"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69" dirty="0">
                <a:solidFill>
                  <a:srgbClr val="22373A"/>
                </a:solidFill>
                <a:cs typeface="Calibri" panose="020F0502020204030204" pitchFamily="34" charset="0"/>
              </a:rPr>
              <a:t>Single</a:t>
            </a:r>
            <a:r>
              <a:rPr lang="en-GB" sz="2400" spc="10" dirty="0">
                <a:solidFill>
                  <a:srgbClr val="22373A"/>
                </a:solidFill>
                <a:cs typeface="Calibri" panose="020F0502020204030204" pitchFamily="34" charset="0"/>
              </a:rPr>
              <a:t>-</a:t>
            </a:r>
            <a:r>
              <a:rPr sz="2400" spc="-89" dirty="0">
                <a:solidFill>
                  <a:srgbClr val="22373A"/>
                </a:solidFill>
                <a:cs typeface="Calibri" panose="020F0502020204030204" pitchFamily="34" charset="0"/>
              </a:rPr>
              <a:t>board</a:t>
            </a:r>
            <a:r>
              <a:rPr sz="2400" spc="2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computer</a:t>
            </a:r>
            <a:r>
              <a:rPr sz="2400" spc="10" dirty="0">
                <a:solidFill>
                  <a:srgbClr val="22373A"/>
                </a:solidFill>
                <a:cs typeface="Calibri" panose="020F0502020204030204" pitchFamily="34" charset="0"/>
              </a:rPr>
              <a:t> </a:t>
            </a:r>
            <a:r>
              <a:rPr sz="2400" spc="-30" dirty="0">
                <a:solidFill>
                  <a:srgbClr val="22373A"/>
                </a:solidFill>
                <a:cs typeface="Calibri" panose="020F0502020204030204" pitchFamily="34" charset="0"/>
              </a:rPr>
              <a:t>(in</a:t>
            </a:r>
            <a:r>
              <a:rPr sz="2400" spc="2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the</a:t>
            </a:r>
            <a:r>
              <a:rPr sz="2400" spc="1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PC</a:t>
            </a:r>
            <a:r>
              <a:rPr sz="2400" spc="20" dirty="0">
                <a:solidFill>
                  <a:srgbClr val="22373A"/>
                </a:solidFill>
                <a:cs typeface="Calibri" panose="020F0502020204030204" pitchFamily="34" charset="0"/>
              </a:rPr>
              <a:t> </a:t>
            </a:r>
            <a:r>
              <a:rPr sz="2400" spc="-129" dirty="0">
                <a:solidFill>
                  <a:srgbClr val="22373A"/>
                </a:solidFill>
                <a:cs typeface="Calibri" panose="020F0502020204030204" pitchFamily="34" charset="0"/>
              </a:rPr>
              <a:t>sense)</a:t>
            </a:r>
            <a:endParaRPr sz="2400" dirty="0">
              <a:cs typeface="Calibri" panose="020F0502020204030204" pitchFamily="34" charset="0"/>
            </a:endParaRPr>
          </a:p>
          <a:p>
            <a:pPr marL="374997" indent="-351088">
              <a:spcBef>
                <a:spcPts val="466"/>
              </a:spcBef>
              <a:buFont typeface="Wingdings" pitchFamily="2" charset="2"/>
              <a:buChar char="q"/>
              <a:tabLst>
                <a:tab pos="376255" algn="l"/>
              </a:tabLst>
            </a:pPr>
            <a:r>
              <a:rPr sz="2400" spc="-79" dirty="0">
                <a:solidFill>
                  <a:srgbClr val="22373A"/>
                </a:solidFill>
                <a:cs typeface="Calibri" panose="020F0502020204030204" pitchFamily="34" charset="0"/>
              </a:rPr>
              <a:t>Raspberry</a:t>
            </a:r>
            <a:r>
              <a:rPr sz="2400" spc="2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Pi/Beaglebone</a:t>
            </a:r>
            <a:r>
              <a:rPr sz="2400" spc="3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or</a:t>
            </a:r>
            <a:r>
              <a:rPr sz="2400" spc="3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equivalent</a:t>
            </a:r>
            <a:endParaRPr sz="2400" dirty="0">
              <a:cs typeface="Calibri" panose="020F0502020204030204" pitchFamily="34" charset="0"/>
            </a:endParaRPr>
          </a:p>
          <a:p>
            <a:pPr marL="374997" indent="-351088">
              <a:spcBef>
                <a:spcPts val="476"/>
              </a:spcBef>
              <a:buFont typeface="Wingdings" pitchFamily="2" charset="2"/>
              <a:buChar char="q"/>
              <a:tabLst>
                <a:tab pos="376255" algn="l"/>
              </a:tabLst>
            </a:pPr>
            <a:r>
              <a:rPr sz="2400" spc="-50" dirty="0">
                <a:solidFill>
                  <a:srgbClr val="22373A"/>
                </a:solidFill>
                <a:cs typeface="Calibri" panose="020F0502020204030204" pitchFamily="34" charset="0"/>
              </a:rPr>
              <a:t>Typical</a:t>
            </a:r>
            <a:r>
              <a:rPr sz="2400" spc="20" dirty="0">
                <a:solidFill>
                  <a:srgbClr val="22373A"/>
                </a:solidFill>
                <a:cs typeface="Calibri" panose="020F0502020204030204" pitchFamily="34" charset="0"/>
              </a:rPr>
              <a:t> </a:t>
            </a:r>
            <a:r>
              <a:rPr sz="2400" spc="-129" dirty="0">
                <a:solidFill>
                  <a:srgbClr val="22373A"/>
                </a:solidFill>
                <a:cs typeface="Calibri" panose="020F0502020204030204" pitchFamily="34" charset="0"/>
              </a:rPr>
              <a:t>power</a:t>
            </a:r>
            <a:r>
              <a:rPr sz="2400" spc="3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consumption</a:t>
            </a:r>
            <a:r>
              <a:rPr sz="2400" spc="3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in</a:t>
            </a:r>
            <a:r>
              <a:rPr sz="2400" spc="2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the</a:t>
            </a:r>
            <a:r>
              <a:rPr sz="2400" spc="30" dirty="0">
                <a:solidFill>
                  <a:srgbClr val="22373A"/>
                </a:solidFill>
                <a:cs typeface="Calibri" panose="020F0502020204030204" pitchFamily="34" charset="0"/>
              </a:rPr>
              <a:t> </a:t>
            </a:r>
            <a:r>
              <a:rPr sz="2400" spc="-109" dirty="0">
                <a:solidFill>
                  <a:srgbClr val="22373A"/>
                </a:solidFill>
                <a:cs typeface="Calibri" panose="020F0502020204030204" pitchFamily="34" charset="0"/>
              </a:rPr>
              <a:t>order</a:t>
            </a:r>
            <a:r>
              <a:rPr sz="2400" spc="30" dirty="0">
                <a:solidFill>
                  <a:srgbClr val="22373A"/>
                </a:solidFill>
                <a:cs typeface="Calibri" panose="020F0502020204030204" pitchFamily="34" charset="0"/>
              </a:rPr>
              <a:t> </a:t>
            </a:r>
            <a:r>
              <a:rPr sz="2400" spc="-69" dirty="0">
                <a:solidFill>
                  <a:srgbClr val="22373A"/>
                </a:solidFill>
                <a:cs typeface="Calibri" panose="020F0502020204030204" pitchFamily="34" charset="0"/>
              </a:rPr>
              <a:t>of</a:t>
            </a:r>
            <a:r>
              <a:rPr sz="2400" spc="20" dirty="0">
                <a:solidFill>
                  <a:srgbClr val="22373A"/>
                </a:solidFill>
                <a:cs typeface="Calibri" panose="020F0502020204030204" pitchFamily="34" charset="0"/>
              </a:rPr>
              <a:t> </a:t>
            </a:r>
            <a:r>
              <a:rPr sz="2400" spc="-109" dirty="0">
                <a:solidFill>
                  <a:srgbClr val="22373A"/>
                </a:solidFill>
                <a:cs typeface="Calibri" panose="020F0502020204030204" pitchFamily="34" charset="0"/>
              </a:rPr>
              <a:t>a</a:t>
            </a:r>
            <a:r>
              <a:rPr sz="2400" spc="30" dirty="0">
                <a:solidFill>
                  <a:srgbClr val="22373A"/>
                </a:solidFill>
                <a:cs typeface="Calibri" panose="020F0502020204030204" pitchFamily="34" charset="0"/>
              </a:rPr>
              <a:t> </a:t>
            </a:r>
            <a:r>
              <a:rPr sz="2400" spc="-129" dirty="0">
                <a:solidFill>
                  <a:srgbClr val="22373A"/>
                </a:solidFill>
                <a:cs typeface="Calibri" panose="020F0502020204030204" pitchFamily="34" charset="0"/>
              </a:rPr>
              <a:t>few</a:t>
            </a:r>
            <a:r>
              <a:rPr sz="2400" spc="30" dirty="0">
                <a:solidFill>
                  <a:srgbClr val="22373A"/>
                </a:solidFill>
                <a:cs typeface="Calibri" panose="020F0502020204030204" pitchFamily="34" charset="0"/>
              </a:rPr>
              <a:t> </a:t>
            </a:r>
            <a:r>
              <a:rPr sz="2400" spc="-30" dirty="0">
                <a:solidFill>
                  <a:srgbClr val="22373A"/>
                </a:solidFill>
                <a:cs typeface="Calibri" panose="020F0502020204030204" pitchFamily="34" charset="0"/>
              </a:rPr>
              <a:t>Watts</a:t>
            </a:r>
            <a:endParaRPr sz="2400" dirty="0">
              <a:cs typeface="Calibri" panose="020F0502020204030204" pitchFamily="34" charset="0"/>
            </a:endParaRPr>
          </a:p>
          <a:p>
            <a:pPr marL="374997" indent="-351088">
              <a:spcBef>
                <a:spcPts val="476"/>
              </a:spcBef>
              <a:buFont typeface="Wingdings" pitchFamily="2" charset="2"/>
              <a:buChar char="q"/>
              <a:tabLst>
                <a:tab pos="376255" algn="l"/>
              </a:tabLst>
            </a:pPr>
            <a:r>
              <a:rPr sz="2400" spc="-79" dirty="0">
                <a:solidFill>
                  <a:srgbClr val="22373A"/>
                </a:solidFill>
                <a:cs typeface="Calibri" panose="020F0502020204030204" pitchFamily="34" charset="0"/>
              </a:rPr>
              <a:t>Run</a:t>
            </a:r>
            <a:r>
              <a:rPr sz="2400" spc="2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Linux</a:t>
            </a:r>
            <a:r>
              <a:rPr sz="2400" spc="3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or</a:t>
            </a:r>
            <a:r>
              <a:rPr sz="2400" spc="30" dirty="0">
                <a:solidFill>
                  <a:srgbClr val="22373A"/>
                </a:solidFill>
                <a:cs typeface="Calibri" panose="020F0502020204030204" pitchFamily="34" charset="0"/>
              </a:rPr>
              <a:t> </a:t>
            </a:r>
            <a:r>
              <a:rPr sz="2400" spc="-69" dirty="0">
                <a:solidFill>
                  <a:srgbClr val="22373A"/>
                </a:solidFill>
                <a:cs typeface="Calibri" panose="020F0502020204030204" pitchFamily="34" charset="0"/>
              </a:rPr>
              <a:t>similar</a:t>
            </a:r>
            <a:r>
              <a:rPr sz="2400" spc="30" dirty="0">
                <a:solidFill>
                  <a:srgbClr val="22373A"/>
                </a:solidFill>
                <a:cs typeface="Calibri" panose="020F0502020204030204" pitchFamily="34" charset="0"/>
              </a:rPr>
              <a:t> </a:t>
            </a:r>
            <a:r>
              <a:rPr sz="2400" spc="-69" dirty="0">
                <a:solidFill>
                  <a:srgbClr val="22373A"/>
                </a:solidFill>
                <a:cs typeface="Calibri" panose="020F0502020204030204" pitchFamily="34" charset="0"/>
              </a:rPr>
              <a:t>operating</a:t>
            </a:r>
            <a:r>
              <a:rPr sz="2400" spc="2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systems</a:t>
            </a:r>
            <a:endParaRPr sz="2400" dirty="0">
              <a:cs typeface="Calibri" panose="020F0502020204030204" pitchFamily="34" charset="0"/>
            </a:endParaRPr>
          </a:p>
          <a:p>
            <a:pPr marL="374997" indent="-351088">
              <a:spcBef>
                <a:spcPts val="466"/>
              </a:spcBef>
              <a:buFont typeface="Wingdings" pitchFamily="2" charset="2"/>
              <a:buChar char="q"/>
              <a:tabLst>
                <a:tab pos="376255" algn="l"/>
              </a:tabLst>
            </a:pPr>
            <a:r>
              <a:rPr sz="2400" spc="-50" dirty="0">
                <a:solidFill>
                  <a:srgbClr val="22373A"/>
                </a:solidFill>
                <a:cs typeface="Calibri" panose="020F0502020204030204" pitchFamily="34" charset="0"/>
              </a:rPr>
              <a:t>‘Consumer’</a:t>
            </a:r>
            <a:r>
              <a:rPr sz="2400" spc="1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IoT</a:t>
            </a:r>
            <a:r>
              <a:rPr sz="2400" spc="20" dirty="0">
                <a:solidFill>
                  <a:srgbClr val="22373A"/>
                </a:solidFill>
                <a:cs typeface="Calibri" panose="020F0502020204030204" pitchFamily="34" charset="0"/>
              </a:rPr>
              <a:t> </a:t>
            </a:r>
            <a:r>
              <a:rPr sz="2400" spc="-109" dirty="0">
                <a:solidFill>
                  <a:srgbClr val="22373A"/>
                </a:solidFill>
                <a:cs typeface="Calibri" panose="020F0502020204030204" pitchFamily="34" charset="0"/>
              </a:rPr>
              <a:t>e.g.</a:t>
            </a:r>
            <a:r>
              <a:rPr sz="2400" spc="20" dirty="0">
                <a:solidFill>
                  <a:srgbClr val="22373A"/>
                </a:solidFill>
                <a:cs typeface="Calibri" panose="020F0502020204030204" pitchFamily="34" charset="0"/>
              </a:rPr>
              <a:t> </a:t>
            </a:r>
            <a:r>
              <a:rPr sz="2400" spc="-59" dirty="0">
                <a:solidFill>
                  <a:srgbClr val="22373A"/>
                </a:solidFill>
                <a:cs typeface="Calibri" panose="020F0502020204030204" pitchFamily="34" charset="0"/>
              </a:rPr>
              <a:t>Amazon</a:t>
            </a:r>
            <a:r>
              <a:rPr sz="2400" spc="10" dirty="0">
                <a:solidFill>
                  <a:srgbClr val="22373A"/>
                </a:solidFill>
                <a:cs typeface="Calibri" panose="020F0502020204030204" pitchFamily="34" charset="0"/>
              </a:rPr>
              <a:t> </a:t>
            </a:r>
            <a:r>
              <a:rPr sz="2400" spc="-50" dirty="0">
                <a:solidFill>
                  <a:srgbClr val="22373A"/>
                </a:solidFill>
                <a:cs typeface="Calibri" panose="020F0502020204030204" pitchFamily="34" charset="0"/>
              </a:rPr>
              <a:t>Echo</a:t>
            </a:r>
            <a:endParaRPr sz="2400" dirty="0">
              <a:cs typeface="Calibri" panose="020F0502020204030204" pitchFamily="34" charset="0"/>
            </a:endParaRPr>
          </a:p>
        </p:txBody>
      </p:sp>
      <p:pic>
        <p:nvPicPr>
          <p:cNvPr id="12290" name="Picture 2" descr="Amazon Echo buying guide: How to choose the best Echo for you">
            <a:extLst>
              <a:ext uri="{FF2B5EF4-FFF2-40B4-BE49-F238E27FC236}">
                <a16:creationId xmlns:a16="http://schemas.microsoft.com/office/drawing/2014/main" id="{019B5FD8-5DB9-930E-F5AF-5C8DB08AA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039" y="3547068"/>
            <a:ext cx="5781921" cy="28909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High-end:</a:t>
            </a:r>
            <a:r>
              <a:rPr spc="436" dirty="0"/>
              <a:t> </a:t>
            </a:r>
            <a:r>
              <a:rPr spc="-10" dirty="0"/>
              <a:t>RPi</a:t>
            </a:r>
            <a:r>
              <a:rPr spc="178" dirty="0"/>
              <a:t> </a:t>
            </a:r>
            <a:r>
              <a:rPr spc="-50" dirty="0"/>
              <a:t>Zero</a:t>
            </a:r>
            <a:r>
              <a:rPr spc="168" dirty="0"/>
              <a:t> </a:t>
            </a:r>
            <a:r>
              <a:rPr spc="208" dirty="0"/>
              <a:t>W</a:t>
            </a:r>
          </a:p>
        </p:txBody>
      </p:sp>
      <p:pic>
        <p:nvPicPr>
          <p:cNvPr id="3" name="object 3"/>
          <p:cNvPicPr/>
          <p:nvPr/>
        </p:nvPicPr>
        <p:blipFill>
          <a:blip r:embed="rId3" cstate="print"/>
          <a:stretch>
            <a:fillRect/>
          </a:stretch>
        </p:blipFill>
        <p:spPr>
          <a:xfrm>
            <a:off x="4167757" y="1053112"/>
            <a:ext cx="3852245" cy="2569447"/>
          </a:xfrm>
          <a:prstGeom prst="rect">
            <a:avLst/>
          </a:prstGeom>
        </p:spPr>
      </p:pic>
      <p:sp>
        <p:nvSpPr>
          <p:cNvPr id="4" name="object 4"/>
          <p:cNvSpPr txBox="1"/>
          <p:nvPr/>
        </p:nvSpPr>
        <p:spPr>
          <a:xfrm>
            <a:off x="4387558" y="3933000"/>
            <a:ext cx="3412641" cy="2558875"/>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40" dirty="0">
                <a:solidFill>
                  <a:srgbClr val="22373A"/>
                </a:solidFill>
                <a:cs typeface="Tahoma"/>
              </a:rPr>
              <a:t>1GHz,</a:t>
            </a:r>
            <a:r>
              <a:rPr sz="2400" dirty="0">
                <a:solidFill>
                  <a:srgbClr val="22373A"/>
                </a:solidFill>
                <a:cs typeface="Tahoma"/>
              </a:rPr>
              <a:t> </a:t>
            </a:r>
            <a:r>
              <a:rPr sz="2400" spc="-99" dirty="0">
                <a:solidFill>
                  <a:srgbClr val="22373A"/>
                </a:solidFill>
                <a:cs typeface="Tahoma"/>
              </a:rPr>
              <a:t>single-core</a:t>
            </a:r>
            <a:r>
              <a:rPr sz="240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50" dirty="0">
                <a:solidFill>
                  <a:srgbClr val="22373A"/>
                </a:solidFill>
                <a:cs typeface="Tahoma"/>
              </a:rPr>
              <a:t>512Mb </a:t>
            </a:r>
            <a:r>
              <a:rPr sz="2400" spc="129" dirty="0">
                <a:solidFill>
                  <a:srgbClr val="22373A"/>
                </a:solidFill>
                <a:cs typeface="Tahoma"/>
              </a:rPr>
              <a:t>RAM</a:t>
            </a:r>
            <a:endParaRPr sz="2400" dirty="0">
              <a:cs typeface="Tahoma"/>
            </a:endParaRPr>
          </a:p>
          <a:p>
            <a:pPr marL="374997" indent="-351088">
              <a:spcBef>
                <a:spcPts val="476"/>
              </a:spcBef>
              <a:buFont typeface="Wingdings" pitchFamily="2" charset="2"/>
              <a:buChar char="q"/>
              <a:tabLst>
                <a:tab pos="376255" algn="l"/>
              </a:tabLst>
            </a:pPr>
            <a:r>
              <a:rPr sz="2400" spc="10" dirty="0">
                <a:solidFill>
                  <a:srgbClr val="22373A"/>
                </a:solidFill>
                <a:cs typeface="Tahoma"/>
              </a:rPr>
              <a:t>WiFi/Bluetooth</a:t>
            </a:r>
            <a:endParaRPr sz="2400" dirty="0">
              <a:cs typeface="Tahoma"/>
            </a:endParaRPr>
          </a:p>
          <a:p>
            <a:pPr marL="374997" indent="-351088">
              <a:spcBef>
                <a:spcPts val="476"/>
              </a:spcBef>
              <a:buFont typeface="Wingdings" pitchFamily="2" charset="2"/>
              <a:buChar char="q"/>
              <a:tabLst>
                <a:tab pos="376255" algn="l"/>
              </a:tabLst>
            </a:pPr>
            <a:r>
              <a:rPr sz="2400" spc="-99" dirty="0">
                <a:solidFill>
                  <a:srgbClr val="22373A"/>
                </a:solidFill>
                <a:cs typeface="Tahoma"/>
              </a:rPr>
              <a:t>1.1</a:t>
            </a:r>
            <a:r>
              <a:rPr sz="2400" spc="-10" dirty="0">
                <a:solidFill>
                  <a:srgbClr val="22373A"/>
                </a:solidFill>
                <a:cs typeface="Tahoma"/>
              </a:rPr>
              <a:t> </a:t>
            </a:r>
            <a:r>
              <a:rPr sz="2400" spc="69" dirty="0">
                <a:solidFill>
                  <a:srgbClr val="22373A"/>
                </a:solidFill>
                <a:cs typeface="Tahoma"/>
              </a:rPr>
              <a:t>W</a:t>
            </a:r>
            <a:r>
              <a:rPr sz="2400" spc="-10" dirty="0">
                <a:solidFill>
                  <a:srgbClr val="22373A"/>
                </a:solidFill>
                <a:cs typeface="Tahoma"/>
              </a:rPr>
              <a:t> </a:t>
            </a:r>
            <a:r>
              <a:rPr sz="2400" spc="-129" dirty="0">
                <a:solidFill>
                  <a:srgbClr val="22373A"/>
                </a:solidFill>
                <a:cs typeface="Tahoma"/>
              </a:rPr>
              <a:t>power</a:t>
            </a:r>
            <a:r>
              <a:rPr sz="2400" dirty="0">
                <a:solidFill>
                  <a:srgbClr val="22373A"/>
                </a:solidFill>
                <a:cs typeface="Tahoma"/>
              </a:rPr>
              <a:t> </a:t>
            </a:r>
            <a:r>
              <a:rPr sz="2400" spc="-79" dirty="0">
                <a:solidFill>
                  <a:srgbClr val="22373A"/>
                </a:solidFill>
                <a:cs typeface="Tahoma"/>
              </a:rPr>
              <a:t>consumption</a:t>
            </a:r>
            <a:endParaRPr sz="2400" dirty="0">
              <a:cs typeface="Tahoma"/>
            </a:endParaRPr>
          </a:p>
          <a:p>
            <a:pPr marL="374997" indent="-351088">
              <a:spcBef>
                <a:spcPts val="466"/>
              </a:spcBef>
              <a:buFont typeface="Wingdings" pitchFamily="2" charset="2"/>
              <a:buChar char="q"/>
              <a:tabLst>
                <a:tab pos="376255" algn="l"/>
              </a:tabLst>
            </a:pPr>
            <a:r>
              <a:rPr sz="2400" spc="10" dirty="0">
                <a:solidFill>
                  <a:srgbClr val="22373A"/>
                </a:solidFill>
                <a:cs typeface="Tahoma"/>
              </a:rPr>
              <a:t>£10</a:t>
            </a:r>
            <a:endParaRPr sz="2400" dirty="0">
              <a:cs typeface="Tahoma"/>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52823-B125-852B-9F60-4ACAC9A0C4CC}"/>
              </a:ext>
            </a:extLst>
          </p:cNvPr>
          <p:cNvSpPr>
            <a:spLocks noGrp="1"/>
          </p:cNvSpPr>
          <p:nvPr>
            <p:ph type="title"/>
          </p:nvPr>
        </p:nvSpPr>
        <p:spPr>
          <a:xfrm>
            <a:off x="838200" y="125066"/>
            <a:ext cx="10515600" cy="480117"/>
          </a:xfrm>
        </p:spPr>
        <p:txBody>
          <a:bodyPr vert="horz" lIns="91440" tIns="45720" rIns="91440" bIns="45720" rtlCol="0" anchor="ctr">
            <a:normAutofit/>
          </a:bodyPr>
          <a:lstStyle/>
          <a:p>
            <a:r>
              <a:rPr lang="en-US" b="1" kern="1200">
                <a:latin typeface="+mn-lt"/>
                <a:ea typeface="+mj-ea"/>
                <a:cs typeface="+mj-cs"/>
              </a:rPr>
              <a:t>Introduction</a:t>
            </a:r>
          </a:p>
        </p:txBody>
      </p:sp>
      <p:pic>
        <p:nvPicPr>
          <p:cNvPr id="1026" name="Picture 2" descr="Cartoon: Question (medium) by Lo Graf von Blickensdorf tagged teacher,question,boy,school,teacher,question,boy,school">
            <a:extLst>
              <a:ext uri="{FF2B5EF4-FFF2-40B4-BE49-F238E27FC236}">
                <a16:creationId xmlns:a16="http://schemas.microsoft.com/office/drawing/2014/main" id="{BA02FBA8-E244-D1A0-E1BB-D73CE185C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36" y="1116807"/>
            <a:ext cx="5314964" cy="43689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F4B001D-2A35-7655-F771-710997D9AE81}"/>
              </a:ext>
            </a:extLst>
          </p:cNvPr>
          <p:cNvGrpSpPr/>
          <p:nvPr/>
        </p:nvGrpSpPr>
        <p:grpSpPr>
          <a:xfrm>
            <a:off x="1083133" y="5833693"/>
            <a:ext cx="4515385" cy="720000"/>
            <a:chOff x="559800" y="3542122"/>
            <a:chExt cx="4515385" cy="720000"/>
          </a:xfrm>
        </p:grpSpPr>
        <p:sp>
          <p:nvSpPr>
            <p:cNvPr id="11" name="Rectangle 10">
              <a:extLst>
                <a:ext uri="{FF2B5EF4-FFF2-40B4-BE49-F238E27FC236}">
                  <a16:creationId xmlns:a16="http://schemas.microsoft.com/office/drawing/2014/main" id="{90D79F18-DEA9-5474-79B2-F51A479D80AB}"/>
                </a:ext>
              </a:extLst>
            </p:cNvPr>
            <p:cNvSpPr/>
            <p:nvPr/>
          </p:nvSpPr>
          <p:spPr>
            <a:xfrm>
              <a:off x="559800" y="3542122"/>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7B7F4A84-21CC-9666-1549-F9EE69DBEDE3}"/>
                </a:ext>
              </a:extLst>
            </p:cNvPr>
            <p:cNvSpPr txBox="1"/>
            <p:nvPr/>
          </p:nvSpPr>
          <p:spPr>
            <a:xfrm>
              <a:off x="755185" y="3542122"/>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1" kern="1200" dirty="0"/>
                <a:t>What is the IoT?</a:t>
              </a:r>
            </a:p>
          </p:txBody>
        </p:sp>
      </p:grpSp>
      <p:grpSp>
        <p:nvGrpSpPr>
          <p:cNvPr id="13" name="Group 12">
            <a:extLst>
              <a:ext uri="{FF2B5EF4-FFF2-40B4-BE49-F238E27FC236}">
                <a16:creationId xmlns:a16="http://schemas.microsoft.com/office/drawing/2014/main" id="{DD67F934-9215-591D-6108-19EEE7332670}"/>
              </a:ext>
            </a:extLst>
          </p:cNvPr>
          <p:cNvGrpSpPr/>
          <p:nvPr/>
        </p:nvGrpSpPr>
        <p:grpSpPr>
          <a:xfrm>
            <a:off x="4401015" y="5192831"/>
            <a:ext cx="6789662" cy="1261479"/>
            <a:chOff x="5635800" y="3542122"/>
            <a:chExt cx="6789662" cy="1261479"/>
          </a:xfrm>
        </p:grpSpPr>
        <p:sp>
          <p:nvSpPr>
            <p:cNvPr id="14" name="Rectangle 13">
              <a:extLst>
                <a:ext uri="{FF2B5EF4-FFF2-40B4-BE49-F238E27FC236}">
                  <a16:creationId xmlns:a16="http://schemas.microsoft.com/office/drawing/2014/main" id="{6675540D-4C6B-E6C1-3191-2FA705682D67}"/>
                </a:ext>
              </a:extLst>
            </p:cNvPr>
            <p:cNvSpPr/>
            <p:nvPr/>
          </p:nvSpPr>
          <p:spPr>
            <a:xfrm>
              <a:off x="5635800" y="3542122"/>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F79A076C-C760-6866-A6F4-6577FF26E40A}"/>
                </a:ext>
              </a:extLst>
            </p:cNvPr>
            <p:cNvSpPr txBox="1"/>
            <p:nvPr/>
          </p:nvSpPr>
          <p:spPr>
            <a:xfrm>
              <a:off x="8105462" y="4083601"/>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1" kern="1200" dirty="0"/>
                <a:t>What will we cover in this module?</a:t>
              </a:r>
            </a:p>
          </p:txBody>
        </p:sp>
      </p:grpSp>
      <p:pic>
        <p:nvPicPr>
          <p:cNvPr id="1028" name="Picture 4" descr="Books illustration. Cartoon books. Vector books. 2896415 Vector Art at  Vecteezy">
            <a:extLst>
              <a:ext uri="{FF2B5EF4-FFF2-40B4-BE49-F238E27FC236}">
                <a16:creationId xmlns:a16="http://schemas.microsoft.com/office/drawing/2014/main" id="{107F3B83-E251-5E73-7EC9-9113D8EEC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922" y="1146662"/>
            <a:ext cx="4619509" cy="46195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381B81-113A-202F-5A4F-9E2981AD71D2}"/>
              </a:ext>
            </a:extLst>
          </p:cNvPr>
          <p:cNvSpPr txBox="1"/>
          <p:nvPr/>
        </p:nvSpPr>
        <p:spPr>
          <a:xfrm>
            <a:off x="9044555" y="4823499"/>
            <a:ext cx="1972335" cy="369332"/>
          </a:xfrm>
          <a:prstGeom prst="rect">
            <a:avLst/>
          </a:prstGeom>
          <a:noFill/>
        </p:spPr>
        <p:txBody>
          <a:bodyPr wrap="none" rtlCol="0">
            <a:spAutoFit/>
          </a:bodyPr>
          <a:lstStyle/>
          <a:p>
            <a:r>
              <a:rPr lang="en-US" i="1" dirty="0" err="1"/>
              <a:t>www.vecteezy.com</a:t>
            </a:r>
            <a:endParaRPr lang="en-US" i="1" dirty="0"/>
          </a:p>
        </p:txBody>
      </p:sp>
      <p:sp>
        <p:nvSpPr>
          <p:cNvPr id="20" name="TextBox 19">
            <a:extLst>
              <a:ext uri="{FF2B5EF4-FFF2-40B4-BE49-F238E27FC236}">
                <a16:creationId xmlns:a16="http://schemas.microsoft.com/office/drawing/2014/main" id="{55991E68-A6DF-252A-CEA5-C562EB90AB2C}"/>
              </a:ext>
            </a:extLst>
          </p:cNvPr>
          <p:cNvSpPr txBox="1"/>
          <p:nvPr/>
        </p:nvSpPr>
        <p:spPr>
          <a:xfrm>
            <a:off x="2127745" y="4823499"/>
            <a:ext cx="2194169" cy="369332"/>
          </a:xfrm>
          <a:prstGeom prst="rect">
            <a:avLst/>
          </a:prstGeom>
          <a:noFill/>
        </p:spPr>
        <p:txBody>
          <a:bodyPr wrap="square">
            <a:spAutoFit/>
          </a:bodyPr>
          <a:lstStyle/>
          <a:p>
            <a:r>
              <a:rPr lang="en-US" i="1" dirty="0" err="1"/>
              <a:t>www.toonpool.com</a:t>
            </a:r>
            <a:endParaRPr lang="en-US" i="1" dirty="0"/>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40" dirty="0"/>
              <a:t>Mid-range</a:t>
            </a:r>
          </a:p>
        </p:txBody>
      </p:sp>
      <p:sp>
        <p:nvSpPr>
          <p:cNvPr id="3" name="object 3"/>
          <p:cNvSpPr txBox="1"/>
          <p:nvPr/>
        </p:nvSpPr>
        <p:spPr>
          <a:xfrm>
            <a:off x="2888435" y="627562"/>
            <a:ext cx="6657559"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50" dirty="0">
                <a:solidFill>
                  <a:srgbClr val="22373A"/>
                </a:solidFill>
                <a:cs typeface="Tahoma"/>
              </a:rPr>
              <a:t>More</a:t>
            </a:r>
            <a:r>
              <a:rPr sz="2400" spc="10" dirty="0">
                <a:solidFill>
                  <a:srgbClr val="22373A"/>
                </a:solidFill>
                <a:cs typeface="Tahoma"/>
              </a:rPr>
              <a:t> </a:t>
            </a:r>
            <a:r>
              <a:rPr sz="2400" spc="-119" dirty="0">
                <a:solidFill>
                  <a:srgbClr val="22373A"/>
                </a:solidFill>
                <a:cs typeface="Tahoma"/>
              </a:rPr>
              <a:t>towards</a:t>
            </a:r>
            <a:r>
              <a:rPr sz="2400" spc="20" dirty="0">
                <a:solidFill>
                  <a:srgbClr val="22373A"/>
                </a:solidFill>
                <a:cs typeface="Tahoma"/>
              </a:rPr>
              <a:t> </a:t>
            </a:r>
            <a:r>
              <a:rPr sz="2400" spc="-109" dirty="0">
                <a:solidFill>
                  <a:srgbClr val="22373A"/>
                </a:solidFill>
                <a:cs typeface="Tahoma"/>
              </a:rPr>
              <a:t>an</a:t>
            </a:r>
            <a:r>
              <a:rPr sz="2400" spc="20" dirty="0">
                <a:solidFill>
                  <a:srgbClr val="22373A"/>
                </a:solidFill>
                <a:cs typeface="Tahoma"/>
              </a:rPr>
              <a:t> </a:t>
            </a:r>
            <a:r>
              <a:rPr sz="2400" spc="-69" dirty="0">
                <a:solidFill>
                  <a:srgbClr val="22373A"/>
                </a:solidFill>
                <a:cs typeface="Tahoma"/>
              </a:rPr>
              <a:t>‘embedded’</a:t>
            </a:r>
            <a:r>
              <a:rPr sz="2400" spc="20" dirty="0">
                <a:solidFill>
                  <a:srgbClr val="22373A"/>
                </a:solidFill>
                <a:cs typeface="Tahoma"/>
              </a:rPr>
              <a:t> </a:t>
            </a:r>
            <a:r>
              <a:rPr sz="2400" spc="-69" dirty="0">
                <a:solidFill>
                  <a:srgbClr val="22373A"/>
                </a:solidFill>
                <a:cs typeface="Tahoma"/>
              </a:rPr>
              <a:t>platform</a:t>
            </a:r>
            <a:endParaRPr sz="2400" dirty="0">
              <a:cs typeface="Tahoma"/>
            </a:endParaRPr>
          </a:p>
          <a:p>
            <a:pPr marL="374997" indent="-351088">
              <a:spcBef>
                <a:spcPts val="466"/>
              </a:spcBef>
              <a:buFont typeface="Wingdings" pitchFamily="2" charset="2"/>
              <a:buChar char="q"/>
              <a:tabLst>
                <a:tab pos="376255" algn="l"/>
              </a:tabLst>
            </a:pPr>
            <a:r>
              <a:rPr sz="2400" spc="-50" dirty="0">
                <a:solidFill>
                  <a:srgbClr val="22373A"/>
                </a:solidFill>
                <a:cs typeface="Tahoma"/>
              </a:rPr>
              <a:t>Typical</a:t>
            </a:r>
            <a:r>
              <a:rPr sz="2400" spc="20" dirty="0">
                <a:solidFill>
                  <a:srgbClr val="22373A"/>
                </a:solidFill>
                <a:cs typeface="Tahoma"/>
              </a:rPr>
              <a:t> </a:t>
            </a:r>
            <a:r>
              <a:rPr sz="2400" spc="-129" dirty="0">
                <a:solidFill>
                  <a:srgbClr val="22373A"/>
                </a:solidFill>
                <a:cs typeface="Tahoma"/>
              </a:rPr>
              <a:t>power</a:t>
            </a:r>
            <a:r>
              <a:rPr sz="2400" spc="2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40" dirty="0">
                <a:solidFill>
                  <a:srgbClr val="22373A"/>
                </a:solidFill>
                <a:cs typeface="Tahoma"/>
              </a:rPr>
              <a:t>in</a:t>
            </a:r>
            <a:r>
              <a:rPr sz="2400" spc="20" dirty="0">
                <a:solidFill>
                  <a:srgbClr val="22373A"/>
                </a:solidFill>
                <a:cs typeface="Tahoma"/>
              </a:rPr>
              <a:t> </a:t>
            </a:r>
            <a:r>
              <a:rPr sz="2400" spc="-109" dirty="0">
                <a:solidFill>
                  <a:srgbClr val="22373A"/>
                </a:solidFill>
                <a:cs typeface="Tahoma"/>
              </a:rPr>
              <a:t>hundreds</a:t>
            </a:r>
            <a:r>
              <a:rPr sz="2400" spc="3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20" dirty="0">
                <a:solidFill>
                  <a:srgbClr val="22373A"/>
                </a:solidFill>
                <a:cs typeface="Tahoma"/>
              </a:rPr>
              <a:t>mW</a:t>
            </a:r>
            <a:endParaRPr sz="2400" dirty="0">
              <a:cs typeface="Tahoma"/>
            </a:endParaRPr>
          </a:p>
          <a:p>
            <a:pPr marL="374997" indent="-351088">
              <a:spcBef>
                <a:spcPts val="476"/>
              </a:spcBef>
              <a:buFont typeface="Wingdings" pitchFamily="2" charset="2"/>
              <a:buChar char="q"/>
              <a:tabLst>
                <a:tab pos="376255" algn="l"/>
              </a:tabLst>
            </a:pPr>
            <a:r>
              <a:rPr sz="2400" spc="-79" dirty="0">
                <a:solidFill>
                  <a:srgbClr val="22373A"/>
                </a:solidFill>
                <a:cs typeface="Tahoma"/>
              </a:rPr>
              <a:t>Run</a:t>
            </a:r>
            <a:r>
              <a:rPr sz="2400" spc="20" dirty="0">
                <a:solidFill>
                  <a:srgbClr val="22373A"/>
                </a:solidFill>
                <a:cs typeface="Tahoma"/>
              </a:rPr>
              <a:t> </a:t>
            </a:r>
            <a:r>
              <a:rPr sz="2400" spc="-50" dirty="0">
                <a:solidFill>
                  <a:srgbClr val="22373A"/>
                </a:solidFill>
                <a:cs typeface="Tahoma"/>
              </a:rPr>
              <a:t>ucLinux,</a:t>
            </a:r>
            <a:r>
              <a:rPr sz="2400" spc="30" dirty="0">
                <a:solidFill>
                  <a:srgbClr val="22373A"/>
                </a:solidFill>
                <a:cs typeface="Tahoma"/>
              </a:rPr>
              <a:t> </a:t>
            </a:r>
            <a:r>
              <a:rPr sz="2400" spc="-30" dirty="0">
                <a:solidFill>
                  <a:srgbClr val="22373A"/>
                </a:solidFill>
                <a:cs typeface="Tahoma"/>
              </a:rPr>
              <a:t>freeRTOS</a:t>
            </a:r>
            <a:r>
              <a:rPr sz="2400" spc="30" dirty="0">
                <a:solidFill>
                  <a:srgbClr val="22373A"/>
                </a:solidFill>
                <a:cs typeface="Tahoma"/>
              </a:rPr>
              <a:t> </a:t>
            </a:r>
            <a:r>
              <a:rPr sz="2400" spc="-119" dirty="0">
                <a:solidFill>
                  <a:srgbClr val="22373A"/>
                </a:solidFill>
                <a:cs typeface="Tahoma"/>
              </a:rPr>
              <a:t>or</a:t>
            </a:r>
            <a:r>
              <a:rPr sz="2400" spc="20" dirty="0">
                <a:solidFill>
                  <a:srgbClr val="22373A"/>
                </a:solidFill>
                <a:cs typeface="Tahoma"/>
              </a:rPr>
              <a:t> </a:t>
            </a:r>
            <a:r>
              <a:rPr sz="2400" spc="-69" dirty="0">
                <a:solidFill>
                  <a:srgbClr val="22373A"/>
                </a:solidFill>
                <a:cs typeface="Tahoma"/>
              </a:rPr>
              <a:t>similar</a:t>
            </a:r>
            <a:endParaRPr sz="2400" dirty="0">
              <a:cs typeface="Tahoma"/>
            </a:endParaRPr>
          </a:p>
          <a:p>
            <a:pPr marL="374997" indent="-351088">
              <a:spcBef>
                <a:spcPts val="476"/>
              </a:spcBef>
              <a:buFont typeface="Wingdings" pitchFamily="2" charset="2"/>
              <a:buChar char="q"/>
              <a:tabLst>
                <a:tab pos="376255" algn="l"/>
              </a:tabLst>
            </a:pPr>
            <a:r>
              <a:rPr sz="2400" spc="-79" dirty="0">
                <a:solidFill>
                  <a:srgbClr val="22373A"/>
                </a:solidFill>
                <a:cs typeface="Tahoma"/>
              </a:rPr>
              <a:t>Industrial</a:t>
            </a:r>
            <a:r>
              <a:rPr sz="2400" spc="50" dirty="0">
                <a:solidFill>
                  <a:srgbClr val="22373A"/>
                </a:solidFill>
                <a:cs typeface="Tahoma"/>
              </a:rPr>
              <a:t> </a:t>
            </a:r>
            <a:r>
              <a:rPr sz="2400" spc="-69" dirty="0">
                <a:solidFill>
                  <a:srgbClr val="22373A"/>
                </a:solidFill>
                <a:cs typeface="Tahoma"/>
              </a:rPr>
              <a:t>motor-control,</a:t>
            </a:r>
            <a:r>
              <a:rPr sz="2400" spc="59" dirty="0">
                <a:solidFill>
                  <a:srgbClr val="22373A"/>
                </a:solidFill>
                <a:cs typeface="Tahoma"/>
              </a:rPr>
              <a:t> </a:t>
            </a:r>
            <a:r>
              <a:rPr sz="2400" spc="30" dirty="0">
                <a:solidFill>
                  <a:srgbClr val="22373A"/>
                </a:solidFill>
                <a:cs typeface="Tahoma"/>
              </a:rPr>
              <a:t>HVAC</a:t>
            </a:r>
            <a:r>
              <a:rPr sz="2400" spc="59" dirty="0">
                <a:solidFill>
                  <a:srgbClr val="22373A"/>
                </a:solidFill>
                <a:cs typeface="Tahoma"/>
              </a:rPr>
              <a:t> </a:t>
            </a:r>
            <a:r>
              <a:rPr sz="2400" spc="-119" dirty="0">
                <a:solidFill>
                  <a:srgbClr val="22373A"/>
                </a:solidFill>
                <a:cs typeface="Tahoma"/>
              </a:rPr>
              <a:t>systems</a:t>
            </a:r>
            <a:endParaRPr sz="2400" dirty="0">
              <a:cs typeface="Tahoma"/>
            </a:endParaRPr>
          </a:p>
        </p:txBody>
      </p:sp>
      <p:pic>
        <p:nvPicPr>
          <p:cNvPr id="13314" name="Picture 2" descr="ecu system in car for Sale OFF 76%">
            <a:extLst>
              <a:ext uri="{FF2B5EF4-FFF2-40B4-BE49-F238E27FC236}">
                <a16:creationId xmlns:a16="http://schemas.microsoft.com/office/drawing/2014/main" id="{C43D660D-37FB-406F-D3F5-C65BE0E8E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424" y="2572377"/>
            <a:ext cx="7235151" cy="4001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40" dirty="0"/>
              <a:t>Mid-range:</a:t>
            </a:r>
            <a:r>
              <a:rPr spc="377" dirty="0"/>
              <a:t> </a:t>
            </a:r>
            <a:r>
              <a:rPr spc="89" dirty="0"/>
              <a:t>iMX6-SOM</a:t>
            </a:r>
          </a:p>
        </p:txBody>
      </p:sp>
      <p:sp>
        <p:nvSpPr>
          <p:cNvPr id="5" name="object 5"/>
          <p:cNvSpPr txBox="1">
            <a:spLocks noGrp="1"/>
          </p:cNvSpPr>
          <p:nvPr>
            <p:ph type="sldNum" sz="quarter" idx="4294967295"/>
          </p:nvPr>
        </p:nvSpPr>
        <p:spPr>
          <a:xfrm>
            <a:off x="0" y="3190875"/>
            <a:ext cx="196850" cy="17303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22373A"/>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35"/>
              </a:spcBef>
            </a:pPr>
            <a:fld id="{81D60167-4931-47E6-BA6A-407CBD079E47}" type="slidenum">
              <a:rPr lang="en-GB" spc="-25" smtClean="0"/>
              <a:pPr marL="38100">
                <a:spcBef>
                  <a:spcPts val="235"/>
                </a:spcBef>
              </a:pPr>
              <a:t>31</a:t>
            </a:fld>
            <a:endParaRPr spc="-50" dirty="0"/>
          </a:p>
        </p:txBody>
      </p:sp>
      <p:pic>
        <p:nvPicPr>
          <p:cNvPr id="3" name="object 3"/>
          <p:cNvPicPr/>
          <p:nvPr/>
        </p:nvPicPr>
        <p:blipFill>
          <a:blip r:embed="rId3" cstate="print"/>
          <a:stretch>
            <a:fillRect/>
          </a:stretch>
        </p:blipFill>
        <p:spPr>
          <a:xfrm>
            <a:off x="4360384" y="989282"/>
            <a:ext cx="3467260" cy="3467260"/>
          </a:xfrm>
          <a:prstGeom prst="rect">
            <a:avLst/>
          </a:prstGeom>
        </p:spPr>
      </p:pic>
      <p:sp>
        <p:nvSpPr>
          <p:cNvPr id="4" name="object 4"/>
          <p:cNvSpPr txBox="1"/>
          <p:nvPr/>
        </p:nvSpPr>
        <p:spPr>
          <a:xfrm>
            <a:off x="2414651" y="4836710"/>
            <a:ext cx="6719301"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500</a:t>
            </a:r>
            <a:r>
              <a:rPr sz="2400" spc="20" dirty="0">
                <a:solidFill>
                  <a:srgbClr val="22373A"/>
                </a:solidFill>
                <a:cs typeface="Tahoma"/>
              </a:rPr>
              <a:t> </a:t>
            </a:r>
            <a:r>
              <a:rPr sz="2400" spc="40" dirty="0">
                <a:solidFill>
                  <a:srgbClr val="22373A"/>
                </a:solidFill>
                <a:cs typeface="Tahoma"/>
              </a:rPr>
              <a:t>MHz,</a:t>
            </a:r>
            <a:r>
              <a:rPr sz="2400" spc="20" dirty="0">
                <a:solidFill>
                  <a:srgbClr val="22373A"/>
                </a:solidFill>
                <a:cs typeface="Tahoma"/>
              </a:rPr>
              <a:t> </a:t>
            </a:r>
            <a:r>
              <a:rPr sz="2400" spc="-99" dirty="0">
                <a:solidFill>
                  <a:srgbClr val="22373A"/>
                </a:solidFill>
                <a:cs typeface="Tahoma"/>
              </a:rPr>
              <a:t>single-core</a:t>
            </a:r>
            <a:r>
              <a:rPr sz="2400" spc="20" dirty="0">
                <a:solidFill>
                  <a:srgbClr val="22373A"/>
                </a:solidFill>
                <a:cs typeface="Tahoma"/>
              </a:rPr>
              <a:t> </a:t>
            </a:r>
            <a:r>
              <a:rPr sz="2400" spc="-10" dirty="0">
                <a:solidFill>
                  <a:srgbClr val="22373A"/>
                </a:solidFill>
                <a:cs typeface="Tahoma"/>
              </a:rPr>
              <a:t>ARM-Cortex</a:t>
            </a:r>
            <a:r>
              <a:rPr sz="2400" spc="20" dirty="0">
                <a:solidFill>
                  <a:srgbClr val="22373A"/>
                </a:solidFill>
                <a:cs typeface="Tahoma"/>
              </a:rPr>
              <a:t> </a:t>
            </a:r>
            <a:r>
              <a:rPr sz="2400" spc="10" dirty="0">
                <a:solidFill>
                  <a:srgbClr val="22373A"/>
                </a:solidFill>
                <a:cs typeface="Tahoma"/>
              </a:rPr>
              <a:t>A7</a:t>
            </a:r>
            <a:r>
              <a:rPr sz="2400" spc="2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256</a:t>
            </a:r>
            <a:r>
              <a:rPr sz="2400" spc="-40" dirty="0">
                <a:solidFill>
                  <a:srgbClr val="22373A"/>
                </a:solidFill>
                <a:cs typeface="Tahoma"/>
              </a:rPr>
              <a:t> </a:t>
            </a:r>
            <a:r>
              <a:rPr sz="2400" spc="59" dirty="0">
                <a:solidFill>
                  <a:srgbClr val="22373A"/>
                </a:solidFill>
                <a:cs typeface="Tahoma"/>
              </a:rPr>
              <a:t>Mb</a:t>
            </a:r>
            <a:r>
              <a:rPr sz="2400" spc="-30" dirty="0">
                <a:solidFill>
                  <a:srgbClr val="22373A"/>
                </a:solidFill>
                <a:cs typeface="Tahoma"/>
              </a:rPr>
              <a:t> </a:t>
            </a:r>
            <a:r>
              <a:rPr sz="2400" spc="109" dirty="0">
                <a:solidFill>
                  <a:srgbClr val="22373A"/>
                </a:solidFill>
                <a:cs typeface="Tahoma"/>
              </a:rPr>
              <a:t>DDRAM</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250</a:t>
            </a:r>
            <a:r>
              <a:rPr sz="2400" spc="-10" dirty="0">
                <a:solidFill>
                  <a:srgbClr val="22373A"/>
                </a:solidFill>
                <a:cs typeface="Tahoma"/>
              </a:rPr>
              <a:t> </a:t>
            </a:r>
            <a:r>
              <a:rPr sz="2400" spc="-20" dirty="0">
                <a:solidFill>
                  <a:srgbClr val="22373A"/>
                </a:solidFill>
                <a:cs typeface="Tahoma"/>
              </a:rPr>
              <a:t>mW</a:t>
            </a:r>
            <a:r>
              <a:rPr sz="2400" spc="-10" dirty="0">
                <a:solidFill>
                  <a:srgbClr val="22373A"/>
                </a:solidFill>
                <a:cs typeface="Tahoma"/>
              </a:rPr>
              <a:t> </a:t>
            </a:r>
            <a:r>
              <a:rPr sz="2400" spc="-129" dirty="0">
                <a:solidFill>
                  <a:srgbClr val="22373A"/>
                </a:solidFill>
                <a:cs typeface="Tahoma"/>
              </a:rPr>
              <a:t>power</a:t>
            </a:r>
            <a:r>
              <a:rPr sz="2400" spc="-10" dirty="0">
                <a:solidFill>
                  <a:srgbClr val="22373A"/>
                </a:solidFill>
                <a:cs typeface="Tahoma"/>
              </a:rPr>
              <a:t> </a:t>
            </a:r>
            <a:r>
              <a:rPr sz="2400" spc="-79" dirty="0">
                <a:solidFill>
                  <a:srgbClr val="22373A"/>
                </a:solidFill>
                <a:cs typeface="Tahoma"/>
              </a:rPr>
              <a:t>consumption</a:t>
            </a:r>
            <a:endParaRPr sz="2400" dirty="0">
              <a:cs typeface="Tahoma"/>
            </a:endParaRPr>
          </a:p>
          <a:p>
            <a:pPr marL="374997" indent="-351088">
              <a:spcBef>
                <a:spcPts val="476"/>
              </a:spcBef>
              <a:buFont typeface="Wingdings" pitchFamily="2" charset="2"/>
              <a:buChar char="q"/>
              <a:tabLst>
                <a:tab pos="376255" algn="l"/>
              </a:tabLst>
            </a:pPr>
            <a:r>
              <a:rPr sz="2400" spc="10" dirty="0">
                <a:solidFill>
                  <a:srgbClr val="22373A"/>
                </a:solidFill>
                <a:cs typeface="Tahoma"/>
              </a:rPr>
              <a:t>£18</a:t>
            </a:r>
            <a:endParaRPr sz="2400" dirty="0">
              <a:cs typeface="Tahoma"/>
            </a:endParaRP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19" dirty="0"/>
              <a:t>L</a:t>
            </a:r>
            <a:r>
              <a:rPr spc="-198" dirty="0"/>
              <a:t>o</a:t>
            </a:r>
            <a:r>
              <a:rPr spc="-79" dirty="0"/>
              <a:t>w-end</a:t>
            </a:r>
          </a:p>
        </p:txBody>
      </p:sp>
      <p:sp>
        <p:nvSpPr>
          <p:cNvPr id="3" name="object 3"/>
          <p:cNvSpPr txBox="1"/>
          <p:nvPr/>
        </p:nvSpPr>
        <p:spPr>
          <a:xfrm>
            <a:off x="3885914" y="695970"/>
            <a:ext cx="6845725"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30" dirty="0">
                <a:solidFill>
                  <a:srgbClr val="22373A"/>
                </a:solidFill>
                <a:cs typeface="Tahoma"/>
              </a:rPr>
              <a:t>Battery</a:t>
            </a:r>
            <a:r>
              <a:rPr lang="en-GB" sz="2400" spc="-30" dirty="0">
                <a:solidFill>
                  <a:srgbClr val="22373A"/>
                </a:solidFill>
                <a:cs typeface="Tahoma"/>
              </a:rPr>
              <a:t>-</a:t>
            </a:r>
            <a:r>
              <a:rPr sz="2400" spc="-129" dirty="0">
                <a:solidFill>
                  <a:srgbClr val="22373A"/>
                </a:solidFill>
                <a:cs typeface="Tahoma"/>
              </a:rPr>
              <a:t>powered</a:t>
            </a:r>
            <a:r>
              <a:rPr sz="2400" spc="10" dirty="0">
                <a:solidFill>
                  <a:srgbClr val="22373A"/>
                </a:solidFill>
                <a:cs typeface="Tahoma"/>
              </a:rPr>
              <a:t> </a:t>
            </a:r>
            <a:r>
              <a:rPr sz="2400" spc="-109" dirty="0">
                <a:solidFill>
                  <a:srgbClr val="22373A"/>
                </a:solidFill>
                <a:cs typeface="Tahoma"/>
              </a:rPr>
              <a:t>end</a:t>
            </a:r>
            <a:r>
              <a:rPr lang="en-GB" sz="2400" spc="-109" dirty="0">
                <a:solidFill>
                  <a:srgbClr val="22373A"/>
                </a:solidFill>
                <a:cs typeface="Tahoma"/>
              </a:rPr>
              <a:t> </a:t>
            </a:r>
            <a:r>
              <a:rPr sz="2400" spc="-109" dirty="0">
                <a:solidFill>
                  <a:srgbClr val="22373A"/>
                </a:solidFill>
                <a:cs typeface="Tahoma"/>
              </a:rPr>
              <a:t>devices</a:t>
            </a:r>
            <a:endParaRPr sz="2400" dirty="0">
              <a:cs typeface="Tahoma"/>
            </a:endParaRPr>
          </a:p>
          <a:p>
            <a:pPr marL="374997" indent="-351088">
              <a:spcBef>
                <a:spcPts val="466"/>
              </a:spcBef>
              <a:buFont typeface="Wingdings" pitchFamily="2" charset="2"/>
              <a:buChar char="q"/>
              <a:tabLst>
                <a:tab pos="376255" algn="l"/>
              </a:tabLst>
            </a:pPr>
            <a:r>
              <a:rPr sz="2400" spc="-79" dirty="0">
                <a:solidFill>
                  <a:srgbClr val="22373A"/>
                </a:solidFill>
                <a:cs typeface="Tahoma"/>
              </a:rPr>
              <a:t>Emphasis</a:t>
            </a:r>
            <a:r>
              <a:rPr sz="2400" spc="10" dirty="0">
                <a:solidFill>
                  <a:srgbClr val="22373A"/>
                </a:solidFill>
                <a:cs typeface="Tahoma"/>
              </a:rPr>
              <a:t> </a:t>
            </a:r>
            <a:r>
              <a:rPr sz="2400" spc="-109" dirty="0">
                <a:solidFill>
                  <a:srgbClr val="22373A"/>
                </a:solidFill>
                <a:cs typeface="Tahoma"/>
              </a:rPr>
              <a:t>on</a:t>
            </a:r>
            <a:r>
              <a:rPr sz="2400" spc="20" dirty="0">
                <a:solidFill>
                  <a:srgbClr val="22373A"/>
                </a:solidFill>
                <a:cs typeface="Tahoma"/>
              </a:rPr>
              <a:t> </a:t>
            </a:r>
            <a:r>
              <a:rPr sz="2400" spc="-69" dirty="0">
                <a:solidFill>
                  <a:srgbClr val="22373A"/>
                </a:solidFill>
                <a:cs typeface="Tahoma"/>
              </a:rPr>
              <a:t>highly</a:t>
            </a:r>
            <a:r>
              <a:rPr sz="2400" spc="20" dirty="0">
                <a:solidFill>
                  <a:srgbClr val="22373A"/>
                </a:solidFill>
                <a:cs typeface="Tahoma"/>
              </a:rPr>
              <a:t> </a:t>
            </a:r>
            <a:r>
              <a:rPr sz="2400" spc="-59" dirty="0">
                <a:solidFill>
                  <a:srgbClr val="22373A"/>
                </a:solidFill>
                <a:cs typeface="Tahoma"/>
              </a:rPr>
              <a:t>optimized</a:t>
            </a:r>
            <a:r>
              <a:rPr sz="2400" spc="20" dirty="0">
                <a:solidFill>
                  <a:srgbClr val="22373A"/>
                </a:solidFill>
                <a:cs typeface="Tahoma"/>
              </a:rPr>
              <a:t> </a:t>
            </a:r>
            <a:r>
              <a:rPr sz="2400" spc="-109" dirty="0">
                <a:solidFill>
                  <a:srgbClr val="22373A"/>
                </a:solidFill>
                <a:cs typeface="Tahoma"/>
              </a:rPr>
              <a:t>design</a:t>
            </a:r>
            <a:endParaRPr sz="2400" dirty="0">
              <a:cs typeface="Tahoma"/>
            </a:endParaRPr>
          </a:p>
          <a:p>
            <a:pPr marL="374997" indent="-351088">
              <a:spcBef>
                <a:spcPts val="476"/>
              </a:spcBef>
              <a:buFont typeface="Wingdings" pitchFamily="2" charset="2"/>
              <a:buChar char="q"/>
              <a:tabLst>
                <a:tab pos="376255" algn="l"/>
              </a:tabLst>
            </a:pPr>
            <a:r>
              <a:rPr sz="2400" spc="-50" dirty="0">
                <a:solidFill>
                  <a:srgbClr val="22373A"/>
                </a:solidFill>
                <a:cs typeface="Tahoma"/>
              </a:rPr>
              <a:t>Typical</a:t>
            </a:r>
            <a:r>
              <a:rPr sz="2400" spc="10" dirty="0">
                <a:solidFill>
                  <a:srgbClr val="22373A"/>
                </a:solidFill>
                <a:cs typeface="Tahoma"/>
              </a:rPr>
              <a:t> </a:t>
            </a:r>
            <a:r>
              <a:rPr sz="2400" spc="-129" dirty="0">
                <a:solidFill>
                  <a:srgbClr val="22373A"/>
                </a:solidFill>
                <a:cs typeface="Tahoma"/>
              </a:rPr>
              <a:t>power</a:t>
            </a:r>
            <a:r>
              <a:rPr sz="2400" spc="2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40" dirty="0">
                <a:solidFill>
                  <a:srgbClr val="22373A"/>
                </a:solidFill>
                <a:cs typeface="Tahoma"/>
              </a:rPr>
              <a:t>in</a:t>
            </a:r>
            <a:r>
              <a:rPr sz="2400" spc="20" dirty="0">
                <a:solidFill>
                  <a:srgbClr val="22373A"/>
                </a:solidFill>
                <a:cs typeface="Tahoma"/>
              </a:rPr>
              <a:t> </a:t>
            </a:r>
            <a:r>
              <a:rPr sz="2400" spc="-129" dirty="0">
                <a:solidFill>
                  <a:srgbClr val="22373A"/>
                </a:solidFill>
                <a:cs typeface="Tahoma"/>
              </a:rPr>
              <a:t>few</a:t>
            </a:r>
            <a:r>
              <a:rPr sz="2400" spc="20" dirty="0">
                <a:solidFill>
                  <a:srgbClr val="22373A"/>
                </a:solidFill>
                <a:cs typeface="Tahoma"/>
              </a:rPr>
              <a:t> </a:t>
            </a:r>
            <a:r>
              <a:rPr sz="2400" spc="-20" dirty="0">
                <a:solidFill>
                  <a:srgbClr val="22373A"/>
                </a:solidFill>
                <a:cs typeface="Tahoma"/>
              </a:rPr>
              <a:t>mW</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Embedded</a:t>
            </a:r>
            <a:r>
              <a:rPr sz="2400" spc="-69" dirty="0">
                <a:solidFill>
                  <a:srgbClr val="22373A"/>
                </a:solidFill>
                <a:cs typeface="Tahoma"/>
              </a:rPr>
              <a:t> </a:t>
            </a:r>
            <a:r>
              <a:rPr sz="2400" spc="69" dirty="0">
                <a:solidFill>
                  <a:srgbClr val="22373A"/>
                </a:solidFill>
                <a:cs typeface="Tahoma"/>
              </a:rPr>
              <a:t>RTOS</a:t>
            </a:r>
            <a:endParaRPr sz="2400" dirty="0">
              <a:cs typeface="Tahoma"/>
            </a:endParaRPr>
          </a:p>
          <a:p>
            <a:pPr marL="374997" indent="-351088">
              <a:spcBef>
                <a:spcPts val="466"/>
              </a:spcBef>
              <a:buFont typeface="Wingdings" pitchFamily="2" charset="2"/>
              <a:buChar char="q"/>
              <a:tabLst>
                <a:tab pos="376255" algn="l"/>
              </a:tabLst>
            </a:pPr>
            <a:r>
              <a:rPr sz="2400" spc="-59" dirty="0">
                <a:solidFill>
                  <a:srgbClr val="22373A"/>
                </a:solidFill>
                <a:cs typeface="Tahoma"/>
              </a:rPr>
              <a:t>Fitness</a:t>
            </a:r>
            <a:r>
              <a:rPr sz="2400" spc="-20" dirty="0">
                <a:solidFill>
                  <a:srgbClr val="22373A"/>
                </a:solidFill>
                <a:cs typeface="Tahoma"/>
              </a:rPr>
              <a:t> </a:t>
            </a:r>
            <a:r>
              <a:rPr sz="2400" spc="-79" dirty="0">
                <a:solidFill>
                  <a:srgbClr val="22373A"/>
                </a:solidFill>
                <a:cs typeface="Tahoma"/>
              </a:rPr>
              <a:t>monitors</a:t>
            </a:r>
            <a:r>
              <a:rPr sz="2400" spc="-10" dirty="0">
                <a:solidFill>
                  <a:srgbClr val="22373A"/>
                </a:solidFill>
                <a:cs typeface="Tahoma"/>
              </a:rPr>
              <a:t> </a:t>
            </a:r>
            <a:r>
              <a:rPr sz="2400" spc="-69" dirty="0">
                <a:solidFill>
                  <a:srgbClr val="22373A"/>
                </a:solidFill>
                <a:cs typeface="Tahoma"/>
              </a:rPr>
              <a:t>etc.</a:t>
            </a:r>
            <a:endParaRPr sz="2400" dirty="0">
              <a:cs typeface="Tahoma"/>
            </a:endParaRPr>
          </a:p>
        </p:txBody>
      </p:sp>
      <p:pic>
        <p:nvPicPr>
          <p:cNvPr id="14338" name="Picture 2" descr="Wearable technology. Since the first computer was created… | by Alexandra  Kirpichenko | Medium">
            <a:extLst>
              <a:ext uri="{FF2B5EF4-FFF2-40B4-BE49-F238E27FC236}">
                <a16:creationId xmlns:a16="http://schemas.microsoft.com/office/drawing/2014/main" id="{3E248B86-3886-822D-EFDC-6BA4D2E6A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662" y="2865770"/>
            <a:ext cx="3677696" cy="36776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99" dirty="0"/>
              <a:t>Low-end:</a:t>
            </a:r>
            <a:r>
              <a:rPr spc="454" dirty="0"/>
              <a:t> </a:t>
            </a:r>
            <a:r>
              <a:rPr lang="en-GB" spc="159" dirty="0"/>
              <a:t>STM</a:t>
            </a:r>
            <a:r>
              <a:rPr spc="188" dirty="0"/>
              <a:t> </a:t>
            </a:r>
            <a:r>
              <a:rPr spc="-99" dirty="0"/>
              <a:t>SensorTile</a:t>
            </a:r>
          </a:p>
        </p:txBody>
      </p:sp>
      <p:pic>
        <p:nvPicPr>
          <p:cNvPr id="3" name="object 3"/>
          <p:cNvPicPr/>
          <p:nvPr/>
        </p:nvPicPr>
        <p:blipFill>
          <a:blip r:embed="rId3" cstate="print"/>
          <a:stretch>
            <a:fillRect/>
          </a:stretch>
        </p:blipFill>
        <p:spPr>
          <a:xfrm>
            <a:off x="4360385" y="1124443"/>
            <a:ext cx="3467335" cy="1951489"/>
          </a:xfrm>
          <a:prstGeom prst="rect">
            <a:avLst/>
          </a:prstGeom>
        </p:spPr>
      </p:pic>
      <p:sp>
        <p:nvSpPr>
          <p:cNvPr id="4" name="object 4"/>
          <p:cNvSpPr txBox="1"/>
          <p:nvPr/>
        </p:nvSpPr>
        <p:spPr>
          <a:xfrm>
            <a:off x="2414651" y="3670093"/>
            <a:ext cx="7432734" cy="2622995"/>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80</a:t>
            </a:r>
            <a:r>
              <a:rPr sz="2400" spc="20" dirty="0">
                <a:solidFill>
                  <a:srgbClr val="22373A"/>
                </a:solidFill>
                <a:cs typeface="Tahoma"/>
              </a:rPr>
              <a:t> </a:t>
            </a:r>
            <a:r>
              <a:rPr sz="2400" spc="40" dirty="0">
                <a:solidFill>
                  <a:srgbClr val="22373A"/>
                </a:solidFill>
                <a:cs typeface="Tahoma"/>
              </a:rPr>
              <a:t>MHz,</a:t>
            </a:r>
            <a:r>
              <a:rPr sz="2400" spc="20" dirty="0">
                <a:solidFill>
                  <a:srgbClr val="22373A"/>
                </a:solidFill>
                <a:cs typeface="Tahoma"/>
              </a:rPr>
              <a:t> </a:t>
            </a:r>
            <a:r>
              <a:rPr sz="2400" spc="-99" dirty="0">
                <a:solidFill>
                  <a:srgbClr val="22373A"/>
                </a:solidFill>
                <a:cs typeface="Tahoma"/>
              </a:rPr>
              <a:t>single-core</a:t>
            </a:r>
            <a:r>
              <a:rPr sz="2400" spc="20" dirty="0">
                <a:solidFill>
                  <a:srgbClr val="22373A"/>
                </a:solidFill>
                <a:cs typeface="Tahoma"/>
              </a:rPr>
              <a:t> </a:t>
            </a:r>
            <a:r>
              <a:rPr sz="2400" spc="-10" dirty="0">
                <a:solidFill>
                  <a:srgbClr val="22373A"/>
                </a:solidFill>
                <a:cs typeface="Tahoma"/>
              </a:rPr>
              <a:t>ARM-Cortex</a:t>
            </a:r>
            <a:r>
              <a:rPr sz="2400" spc="20" dirty="0">
                <a:solidFill>
                  <a:srgbClr val="22373A"/>
                </a:solidFill>
                <a:cs typeface="Tahoma"/>
              </a:rPr>
              <a:t> </a:t>
            </a:r>
            <a:r>
              <a:rPr sz="2400" spc="50" dirty="0">
                <a:solidFill>
                  <a:srgbClr val="22373A"/>
                </a:solidFill>
                <a:cs typeface="Tahoma"/>
              </a:rPr>
              <a:t>M4</a:t>
            </a:r>
            <a:r>
              <a:rPr sz="2400" spc="2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192</a:t>
            </a:r>
            <a:r>
              <a:rPr sz="2400" spc="-40" dirty="0">
                <a:solidFill>
                  <a:srgbClr val="22373A"/>
                </a:solidFill>
                <a:cs typeface="Tahoma"/>
              </a:rPr>
              <a:t> </a:t>
            </a:r>
            <a:r>
              <a:rPr sz="2400" spc="-59" dirty="0">
                <a:solidFill>
                  <a:srgbClr val="22373A"/>
                </a:solidFill>
                <a:cs typeface="Tahoma"/>
              </a:rPr>
              <a:t>kb</a:t>
            </a:r>
            <a:r>
              <a:rPr sz="2400" spc="-30" dirty="0">
                <a:solidFill>
                  <a:srgbClr val="22373A"/>
                </a:solidFill>
                <a:cs typeface="Tahoma"/>
              </a:rPr>
              <a:t> </a:t>
            </a:r>
            <a:r>
              <a:rPr sz="2400" spc="129" dirty="0">
                <a:solidFill>
                  <a:srgbClr val="22373A"/>
                </a:solidFill>
                <a:cs typeface="Tahoma"/>
              </a:rPr>
              <a:t>RAM</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1</a:t>
            </a:r>
            <a:r>
              <a:rPr sz="2400" spc="-30" dirty="0">
                <a:solidFill>
                  <a:srgbClr val="22373A"/>
                </a:solidFill>
                <a:cs typeface="Tahoma"/>
              </a:rPr>
              <a:t> </a:t>
            </a:r>
            <a:r>
              <a:rPr sz="2400" spc="-40" dirty="0">
                <a:solidFill>
                  <a:srgbClr val="22373A"/>
                </a:solidFill>
                <a:cs typeface="Tahoma"/>
              </a:rPr>
              <a:t>Mbyte</a:t>
            </a:r>
            <a:r>
              <a:rPr sz="2400" spc="-20" dirty="0">
                <a:solidFill>
                  <a:srgbClr val="22373A"/>
                </a:solidFill>
                <a:cs typeface="Tahoma"/>
              </a:rPr>
              <a:t> </a:t>
            </a:r>
            <a:r>
              <a:rPr sz="2400" spc="-50" dirty="0">
                <a:solidFill>
                  <a:srgbClr val="22373A"/>
                </a:solidFill>
                <a:cs typeface="Tahoma"/>
              </a:rPr>
              <a:t>Flash</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30</a:t>
            </a:r>
            <a:r>
              <a:rPr sz="2400" spc="10" dirty="0">
                <a:solidFill>
                  <a:srgbClr val="22373A"/>
                </a:solidFill>
                <a:cs typeface="Tahoma"/>
              </a:rPr>
              <a:t> </a:t>
            </a:r>
            <a:r>
              <a:rPr sz="2400" spc="-20" dirty="0">
                <a:solidFill>
                  <a:srgbClr val="22373A"/>
                </a:solidFill>
                <a:cs typeface="Tahoma"/>
              </a:rPr>
              <a:t>mW</a:t>
            </a:r>
            <a:r>
              <a:rPr sz="2400" spc="20" dirty="0">
                <a:solidFill>
                  <a:srgbClr val="22373A"/>
                </a:solidFill>
                <a:cs typeface="Tahoma"/>
              </a:rPr>
              <a:t> </a:t>
            </a:r>
            <a:r>
              <a:rPr sz="2400" spc="-129" dirty="0">
                <a:solidFill>
                  <a:srgbClr val="22373A"/>
                </a:solidFill>
                <a:cs typeface="Tahoma"/>
              </a:rPr>
              <a:t>power</a:t>
            </a:r>
            <a:r>
              <a:rPr sz="2400" spc="1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50" dirty="0">
                <a:solidFill>
                  <a:srgbClr val="22373A"/>
                </a:solidFill>
                <a:cs typeface="Tahoma"/>
              </a:rPr>
              <a:t>1uW</a:t>
            </a:r>
            <a:r>
              <a:rPr sz="2400" spc="20" dirty="0">
                <a:solidFill>
                  <a:srgbClr val="22373A"/>
                </a:solidFill>
                <a:cs typeface="Tahoma"/>
              </a:rPr>
              <a:t> </a:t>
            </a:r>
            <a:r>
              <a:rPr sz="2400" spc="-40" dirty="0">
                <a:solidFill>
                  <a:srgbClr val="22373A"/>
                </a:solidFill>
                <a:cs typeface="Tahoma"/>
              </a:rPr>
              <a:t>in</a:t>
            </a:r>
            <a:r>
              <a:rPr sz="2400" spc="10" dirty="0">
                <a:solidFill>
                  <a:srgbClr val="22373A"/>
                </a:solidFill>
                <a:cs typeface="Tahoma"/>
              </a:rPr>
              <a:t> </a:t>
            </a:r>
            <a:r>
              <a:rPr sz="2400" spc="-119" dirty="0">
                <a:solidFill>
                  <a:srgbClr val="22373A"/>
                </a:solidFill>
                <a:cs typeface="Tahoma"/>
              </a:rPr>
              <a:t>sleep</a:t>
            </a:r>
            <a:r>
              <a:rPr sz="2400" spc="20" dirty="0">
                <a:solidFill>
                  <a:srgbClr val="22373A"/>
                </a:solidFill>
                <a:cs typeface="Tahoma"/>
              </a:rPr>
              <a:t> </a:t>
            </a:r>
            <a:r>
              <a:rPr sz="2400" spc="-109" dirty="0">
                <a:solidFill>
                  <a:srgbClr val="22373A"/>
                </a:solidFill>
                <a:cs typeface="Tahoma"/>
              </a:rPr>
              <a:t>mode</a:t>
            </a:r>
            <a:endParaRPr sz="2400" dirty="0">
              <a:cs typeface="Tahoma"/>
            </a:endParaRPr>
          </a:p>
          <a:p>
            <a:pPr marL="374997" indent="-351088">
              <a:spcBef>
                <a:spcPts val="466"/>
              </a:spcBef>
              <a:buFont typeface="Wingdings" pitchFamily="2" charset="2"/>
              <a:buChar char="q"/>
              <a:tabLst>
                <a:tab pos="376255" algn="l"/>
              </a:tabLst>
            </a:pPr>
            <a:r>
              <a:rPr sz="2400" spc="99" dirty="0">
                <a:solidFill>
                  <a:srgbClr val="22373A"/>
                </a:solidFill>
                <a:cs typeface="Tahoma"/>
              </a:rPr>
              <a:t>BLE</a:t>
            </a:r>
            <a:endParaRPr sz="2400" dirty="0">
              <a:cs typeface="Tahoma"/>
            </a:endParaRPr>
          </a:p>
          <a:p>
            <a:pPr marL="374997" indent="-351088">
              <a:spcBef>
                <a:spcPts val="476"/>
              </a:spcBef>
              <a:buFont typeface="Wingdings" pitchFamily="2" charset="2"/>
              <a:buChar char="q"/>
              <a:tabLst>
                <a:tab pos="376255" algn="l"/>
              </a:tabLst>
            </a:pPr>
            <a:r>
              <a:rPr sz="2400" spc="10" dirty="0">
                <a:solidFill>
                  <a:srgbClr val="22373A"/>
                </a:solidFill>
                <a:cs typeface="Tahoma"/>
              </a:rPr>
              <a:t>£25</a:t>
            </a:r>
            <a:endParaRPr sz="2400" dirty="0">
              <a:cs typeface="Tahoma"/>
            </a:endParaRP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Nano-end</a:t>
            </a:r>
          </a:p>
        </p:txBody>
      </p:sp>
      <p:sp>
        <p:nvSpPr>
          <p:cNvPr id="3" name="object 3"/>
          <p:cNvSpPr txBox="1"/>
          <p:nvPr/>
        </p:nvSpPr>
        <p:spPr>
          <a:xfrm>
            <a:off x="2776390" y="605183"/>
            <a:ext cx="6880075"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30" dirty="0">
                <a:solidFill>
                  <a:srgbClr val="22373A"/>
                </a:solidFill>
                <a:cs typeface="Tahoma"/>
              </a:rPr>
              <a:t>Battery</a:t>
            </a:r>
            <a:r>
              <a:rPr lang="en-GB" sz="2400" spc="-30" dirty="0">
                <a:solidFill>
                  <a:srgbClr val="22373A"/>
                </a:solidFill>
                <a:cs typeface="Tahoma"/>
              </a:rPr>
              <a:t>-</a:t>
            </a:r>
            <a:r>
              <a:rPr sz="2400" spc="-129" dirty="0">
                <a:solidFill>
                  <a:srgbClr val="22373A"/>
                </a:solidFill>
                <a:cs typeface="Tahoma"/>
              </a:rPr>
              <a:t>powered</a:t>
            </a:r>
            <a:r>
              <a:rPr lang="en-GB" sz="2400" spc="-129" dirty="0">
                <a:solidFill>
                  <a:srgbClr val="22373A"/>
                </a:solidFill>
                <a:cs typeface="Tahoma"/>
              </a:rPr>
              <a:t> </a:t>
            </a:r>
            <a:r>
              <a:rPr sz="2400" spc="-109" dirty="0">
                <a:solidFill>
                  <a:srgbClr val="22373A"/>
                </a:solidFill>
                <a:cs typeface="Tahoma"/>
              </a:rPr>
              <a:t>end</a:t>
            </a:r>
            <a:r>
              <a:rPr lang="en-GB" sz="2400" spc="-109" dirty="0">
                <a:solidFill>
                  <a:srgbClr val="22373A"/>
                </a:solidFill>
                <a:cs typeface="Tahoma"/>
              </a:rPr>
              <a:t> </a:t>
            </a:r>
            <a:r>
              <a:rPr sz="2400" spc="-109" dirty="0">
                <a:solidFill>
                  <a:srgbClr val="22373A"/>
                </a:solidFill>
                <a:cs typeface="Tahoma"/>
              </a:rPr>
              <a:t>devices</a:t>
            </a:r>
            <a:endParaRPr sz="2400" dirty="0">
              <a:cs typeface="Tahoma"/>
            </a:endParaRPr>
          </a:p>
          <a:p>
            <a:pPr marL="374997" indent="-351088">
              <a:spcBef>
                <a:spcPts val="466"/>
              </a:spcBef>
              <a:buFont typeface="Wingdings" pitchFamily="2" charset="2"/>
              <a:buChar char="q"/>
              <a:tabLst>
                <a:tab pos="376255" algn="l"/>
              </a:tabLst>
            </a:pPr>
            <a:r>
              <a:rPr sz="2400" spc="-89" dirty="0">
                <a:solidFill>
                  <a:srgbClr val="22373A"/>
                </a:solidFill>
                <a:cs typeface="Tahoma"/>
              </a:rPr>
              <a:t>System-on-module</a:t>
            </a:r>
            <a:endParaRPr sz="2400" dirty="0">
              <a:cs typeface="Tahoma"/>
            </a:endParaRPr>
          </a:p>
          <a:p>
            <a:pPr marL="374997" indent="-351088">
              <a:spcBef>
                <a:spcPts val="476"/>
              </a:spcBef>
              <a:buFont typeface="Wingdings" pitchFamily="2" charset="2"/>
              <a:buChar char="q"/>
              <a:tabLst>
                <a:tab pos="376255" algn="l"/>
              </a:tabLst>
            </a:pPr>
            <a:r>
              <a:rPr sz="2400" spc="-50" dirty="0">
                <a:solidFill>
                  <a:srgbClr val="22373A"/>
                </a:solidFill>
                <a:cs typeface="Tahoma"/>
              </a:rPr>
              <a:t>Typical</a:t>
            </a:r>
            <a:r>
              <a:rPr sz="2400" spc="10" dirty="0">
                <a:solidFill>
                  <a:srgbClr val="22373A"/>
                </a:solidFill>
                <a:cs typeface="Tahoma"/>
              </a:rPr>
              <a:t> </a:t>
            </a:r>
            <a:r>
              <a:rPr sz="2400" spc="-129" dirty="0">
                <a:solidFill>
                  <a:srgbClr val="22373A"/>
                </a:solidFill>
                <a:cs typeface="Tahoma"/>
              </a:rPr>
              <a:t>power</a:t>
            </a:r>
            <a:r>
              <a:rPr sz="2400" spc="2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40" dirty="0">
                <a:solidFill>
                  <a:srgbClr val="22373A"/>
                </a:solidFill>
                <a:cs typeface="Tahoma"/>
              </a:rPr>
              <a:t>in</a:t>
            </a:r>
            <a:r>
              <a:rPr sz="2400" spc="20" dirty="0">
                <a:solidFill>
                  <a:srgbClr val="22373A"/>
                </a:solidFill>
                <a:cs typeface="Tahoma"/>
              </a:rPr>
              <a:t> </a:t>
            </a:r>
            <a:r>
              <a:rPr sz="2400" spc="-129" dirty="0">
                <a:solidFill>
                  <a:srgbClr val="22373A"/>
                </a:solidFill>
                <a:cs typeface="Tahoma"/>
              </a:rPr>
              <a:t>few</a:t>
            </a:r>
            <a:r>
              <a:rPr sz="2400" spc="20" dirty="0">
                <a:solidFill>
                  <a:srgbClr val="22373A"/>
                </a:solidFill>
                <a:cs typeface="Tahoma"/>
              </a:rPr>
              <a:t> </a:t>
            </a:r>
            <a:r>
              <a:rPr sz="2400" spc="-20" dirty="0">
                <a:solidFill>
                  <a:srgbClr val="22373A"/>
                </a:solidFill>
                <a:cs typeface="Tahoma"/>
              </a:rPr>
              <a:t>mW</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Embedded</a:t>
            </a:r>
            <a:r>
              <a:rPr sz="2400" spc="-69" dirty="0">
                <a:solidFill>
                  <a:srgbClr val="22373A"/>
                </a:solidFill>
                <a:cs typeface="Tahoma"/>
              </a:rPr>
              <a:t> </a:t>
            </a:r>
            <a:r>
              <a:rPr sz="2400" spc="69" dirty="0">
                <a:solidFill>
                  <a:srgbClr val="22373A"/>
                </a:solidFill>
                <a:cs typeface="Tahoma"/>
              </a:rPr>
              <a:t>RTOS</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Smoke</a:t>
            </a:r>
            <a:r>
              <a:rPr sz="2400" spc="10" dirty="0">
                <a:solidFill>
                  <a:srgbClr val="22373A"/>
                </a:solidFill>
                <a:cs typeface="Tahoma"/>
              </a:rPr>
              <a:t> </a:t>
            </a:r>
            <a:r>
              <a:rPr sz="2400" spc="-89" dirty="0">
                <a:solidFill>
                  <a:srgbClr val="22373A"/>
                </a:solidFill>
                <a:cs typeface="Tahoma"/>
              </a:rPr>
              <a:t>alarms,</a:t>
            </a:r>
            <a:r>
              <a:rPr sz="2400" spc="20" dirty="0">
                <a:solidFill>
                  <a:srgbClr val="22373A"/>
                </a:solidFill>
                <a:cs typeface="Tahoma"/>
              </a:rPr>
              <a:t> </a:t>
            </a:r>
            <a:r>
              <a:rPr sz="2400" spc="30" dirty="0">
                <a:solidFill>
                  <a:srgbClr val="22373A"/>
                </a:solidFill>
                <a:cs typeface="Tahoma"/>
              </a:rPr>
              <a:t>HVAC</a:t>
            </a:r>
            <a:r>
              <a:rPr sz="2400" spc="10" dirty="0">
                <a:solidFill>
                  <a:srgbClr val="22373A"/>
                </a:solidFill>
                <a:cs typeface="Tahoma"/>
              </a:rPr>
              <a:t> </a:t>
            </a:r>
            <a:r>
              <a:rPr sz="2400" spc="-139" dirty="0">
                <a:solidFill>
                  <a:srgbClr val="22373A"/>
                </a:solidFill>
                <a:cs typeface="Tahoma"/>
              </a:rPr>
              <a:t>sensors</a:t>
            </a:r>
            <a:r>
              <a:rPr sz="2400" spc="20" dirty="0">
                <a:solidFill>
                  <a:srgbClr val="22373A"/>
                </a:solidFill>
                <a:cs typeface="Tahoma"/>
              </a:rPr>
              <a:t> </a:t>
            </a:r>
            <a:r>
              <a:rPr sz="2400" spc="-69" dirty="0">
                <a:solidFill>
                  <a:srgbClr val="22373A"/>
                </a:solidFill>
                <a:cs typeface="Tahoma"/>
              </a:rPr>
              <a:t>etc.</a:t>
            </a:r>
            <a:endParaRPr sz="2400" dirty="0">
              <a:cs typeface="Tahoma"/>
            </a:endParaRPr>
          </a:p>
        </p:txBody>
      </p:sp>
      <p:pic>
        <p:nvPicPr>
          <p:cNvPr id="15362" name="Picture 2" descr="Comprehensive sensor portfolio for building automation &amp; control | HVAC  products | Siemens United Kingdom">
            <a:extLst>
              <a:ext uri="{FF2B5EF4-FFF2-40B4-BE49-F238E27FC236}">
                <a16:creationId xmlns:a16="http://schemas.microsoft.com/office/drawing/2014/main" id="{41B4C813-D392-58D0-5014-1D7E3BD31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288" y="3026196"/>
            <a:ext cx="6253424" cy="3511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6D26D3-41CE-4519-2EE4-8BA8FA46F7BB}"/>
              </a:ext>
            </a:extLst>
          </p:cNvPr>
          <p:cNvSpPr txBox="1"/>
          <p:nvPr/>
        </p:nvSpPr>
        <p:spPr>
          <a:xfrm>
            <a:off x="7808863" y="6068151"/>
            <a:ext cx="1413849" cy="369332"/>
          </a:xfrm>
          <a:prstGeom prst="rect">
            <a:avLst/>
          </a:prstGeom>
          <a:noFill/>
        </p:spPr>
        <p:txBody>
          <a:bodyPr wrap="none" rtlCol="0">
            <a:spAutoFit/>
          </a:bodyPr>
          <a:lstStyle/>
          <a:p>
            <a:r>
              <a:rPr lang="en-US" dirty="0" err="1"/>
              <a:t>siemens.com</a:t>
            </a:r>
            <a:endParaRPr lang="en-US" dirty="0"/>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69" dirty="0"/>
              <a:t>Nano-end:</a:t>
            </a:r>
            <a:r>
              <a:rPr spc="476" dirty="0"/>
              <a:t> </a:t>
            </a:r>
            <a:r>
              <a:rPr spc="-109" dirty="0"/>
              <a:t>Silicon</a:t>
            </a:r>
            <a:r>
              <a:rPr spc="198" dirty="0"/>
              <a:t> </a:t>
            </a:r>
            <a:r>
              <a:rPr spc="-159" dirty="0"/>
              <a:t>Labs</a:t>
            </a:r>
            <a:r>
              <a:rPr spc="198" dirty="0"/>
              <a:t> </a:t>
            </a:r>
            <a:r>
              <a:rPr spc="178" dirty="0"/>
              <a:t>MGM</a:t>
            </a:r>
          </a:p>
        </p:txBody>
      </p:sp>
      <p:sp>
        <p:nvSpPr>
          <p:cNvPr id="5" name="object 5"/>
          <p:cNvSpPr txBox="1">
            <a:spLocks noGrp="1"/>
          </p:cNvSpPr>
          <p:nvPr>
            <p:ph type="sldNum" sz="quarter" idx="4294967295"/>
          </p:nvPr>
        </p:nvSpPr>
        <p:spPr>
          <a:xfrm>
            <a:off x="0" y="3190875"/>
            <a:ext cx="196850" cy="17303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22373A"/>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35"/>
              </a:spcBef>
            </a:pPr>
            <a:fld id="{81D60167-4931-47E6-BA6A-407CBD079E47}" type="slidenum">
              <a:rPr lang="en-GB" spc="-25" smtClean="0"/>
              <a:pPr marL="38100">
                <a:spcBef>
                  <a:spcPts val="235"/>
                </a:spcBef>
              </a:pPr>
              <a:t>35</a:t>
            </a:fld>
            <a:endParaRPr spc="-50" dirty="0"/>
          </a:p>
        </p:txBody>
      </p:sp>
      <p:pic>
        <p:nvPicPr>
          <p:cNvPr id="3" name="object 3"/>
          <p:cNvPicPr/>
          <p:nvPr/>
        </p:nvPicPr>
        <p:blipFill>
          <a:blip r:embed="rId3" cstate="print"/>
          <a:stretch>
            <a:fillRect/>
          </a:stretch>
        </p:blipFill>
        <p:spPr>
          <a:xfrm>
            <a:off x="4745591" y="989301"/>
            <a:ext cx="2696720" cy="3046676"/>
          </a:xfrm>
          <a:prstGeom prst="rect">
            <a:avLst/>
          </a:prstGeom>
        </p:spPr>
      </p:pic>
      <p:sp>
        <p:nvSpPr>
          <p:cNvPr id="4" name="object 4"/>
          <p:cNvSpPr txBox="1"/>
          <p:nvPr/>
        </p:nvSpPr>
        <p:spPr>
          <a:xfrm>
            <a:off x="2414652" y="4416144"/>
            <a:ext cx="6779590"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40</a:t>
            </a:r>
            <a:r>
              <a:rPr sz="2400" spc="20" dirty="0">
                <a:solidFill>
                  <a:srgbClr val="22373A"/>
                </a:solidFill>
                <a:cs typeface="Tahoma"/>
              </a:rPr>
              <a:t> </a:t>
            </a:r>
            <a:r>
              <a:rPr sz="2400" spc="40" dirty="0">
                <a:solidFill>
                  <a:srgbClr val="22373A"/>
                </a:solidFill>
                <a:cs typeface="Tahoma"/>
              </a:rPr>
              <a:t>MHz,</a:t>
            </a:r>
            <a:r>
              <a:rPr sz="2400" spc="20" dirty="0">
                <a:solidFill>
                  <a:srgbClr val="22373A"/>
                </a:solidFill>
                <a:cs typeface="Tahoma"/>
              </a:rPr>
              <a:t> </a:t>
            </a:r>
            <a:r>
              <a:rPr sz="2400" spc="-89" dirty="0">
                <a:solidFill>
                  <a:srgbClr val="22373A"/>
                </a:solidFill>
                <a:cs typeface="Tahoma"/>
              </a:rPr>
              <a:t>single</a:t>
            </a:r>
            <a:r>
              <a:rPr sz="2400" spc="20" dirty="0">
                <a:solidFill>
                  <a:srgbClr val="22373A"/>
                </a:solidFill>
                <a:cs typeface="Tahoma"/>
              </a:rPr>
              <a:t> </a:t>
            </a:r>
            <a:r>
              <a:rPr sz="2400" spc="-119" dirty="0">
                <a:solidFill>
                  <a:srgbClr val="22373A"/>
                </a:solidFill>
                <a:cs typeface="Tahoma"/>
              </a:rPr>
              <a:t>core</a:t>
            </a:r>
            <a:r>
              <a:rPr sz="2400" spc="20" dirty="0">
                <a:solidFill>
                  <a:srgbClr val="22373A"/>
                </a:solidFill>
                <a:cs typeface="Tahoma"/>
              </a:rPr>
              <a:t> </a:t>
            </a:r>
            <a:r>
              <a:rPr sz="2400" spc="-10" dirty="0">
                <a:solidFill>
                  <a:srgbClr val="22373A"/>
                </a:solidFill>
                <a:cs typeface="Tahoma"/>
              </a:rPr>
              <a:t>ARM-Cortex</a:t>
            </a:r>
            <a:r>
              <a:rPr sz="2400" spc="20" dirty="0">
                <a:solidFill>
                  <a:srgbClr val="22373A"/>
                </a:solidFill>
                <a:cs typeface="Tahoma"/>
              </a:rPr>
              <a:t> </a:t>
            </a:r>
            <a:r>
              <a:rPr sz="2400" spc="50" dirty="0">
                <a:solidFill>
                  <a:srgbClr val="22373A"/>
                </a:solidFill>
                <a:cs typeface="Tahoma"/>
              </a:rPr>
              <a:t>M4</a:t>
            </a:r>
            <a:r>
              <a:rPr sz="2400" spc="2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32</a:t>
            </a:r>
            <a:r>
              <a:rPr sz="2400" spc="-40" dirty="0">
                <a:solidFill>
                  <a:srgbClr val="22373A"/>
                </a:solidFill>
                <a:cs typeface="Tahoma"/>
              </a:rPr>
              <a:t> </a:t>
            </a:r>
            <a:r>
              <a:rPr sz="2400" spc="59" dirty="0">
                <a:solidFill>
                  <a:srgbClr val="22373A"/>
                </a:solidFill>
                <a:cs typeface="Tahoma"/>
              </a:rPr>
              <a:t>kB</a:t>
            </a:r>
            <a:r>
              <a:rPr sz="2400" spc="-30" dirty="0">
                <a:solidFill>
                  <a:srgbClr val="22373A"/>
                </a:solidFill>
                <a:cs typeface="Tahoma"/>
              </a:rPr>
              <a:t> </a:t>
            </a:r>
            <a:r>
              <a:rPr sz="2400" spc="129" dirty="0">
                <a:solidFill>
                  <a:srgbClr val="22373A"/>
                </a:solidFill>
                <a:cs typeface="Tahoma"/>
              </a:rPr>
              <a:t>RAM</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128</a:t>
            </a:r>
            <a:r>
              <a:rPr sz="2400" spc="-30" dirty="0">
                <a:solidFill>
                  <a:srgbClr val="22373A"/>
                </a:solidFill>
                <a:cs typeface="Tahoma"/>
              </a:rPr>
              <a:t> </a:t>
            </a:r>
            <a:r>
              <a:rPr sz="2400" spc="59" dirty="0">
                <a:solidFill>
                  <a:srgbClr val="22373A"/>
                </a:solidFill>
                <a:cs typeface="Tahoma"/>
              </a:rPr>
              <a:t>kB</a:t>
            </a:r>
            <a:r>
              <a:rPr sz="2400" spc="-30" dirty="0">
                <a:solidFill>
                  <a:srgbClr val="22373A"/>
                </a:solidFill>
                <a:cs typeface="Tahoma"/>
              </a:rPr>
              <a:t> </a:t>
            </a:r>
            <a:r>
              <a:rPr sz="2400" spc="-50" dirty="0">
                <a:solidFill>
                  <a:srgbClr val="22373A"/>
                </a:solidFill>
                <a:cs typeface="Tahoma"/>
              </a:rPr>
              <a:t>Flash</a:t>
            </a:r>
            <a:endParaRPr sz="2400" dirty="0">
              <a:cs typeface="Tahoma"/>
            </a:endParaRPr>
          </a:p>
          <a:p>
            <a:pPr marL="374997" indent="-351088">
              <a:spcBef>
                <a:spcPts val="476"/>
              </a:spcBef>
              <a:buFont typeface="Wingdings" pitchFamily="2" charset="2"/>
              <a:buChar char="q"/>
              <a:tabLst>
                <a:tab pos="376255" algn="l"/>
              </a:tabLst>
            </a:pPr>
            <a:r>
              <a:rPr sz="2400" spc="-99" dirty="0">
                <a:solidFill>
                  <a:srgbClr val="22373A"/>
                </a:solidFill>
                <a:cs typeface="Tahoma"/>
              </a:rPr>
              <a:t>802.15.4</a:t>
            </a:r>
            <a:r>
              <a:rPr sz="2400" spc="-10" dirty="0">
                <a:solidFill>
                  <a:srgbClr val="22373A"/>
                </a:solidFill>
                <a:cs typeface="Tahoma"/>
              </a:rPr>
              <a:t> </a:t>
            </a:r>
            <a:r>
              <a:rPr sz="2400" spc="-50" dirty="0">
                <a:solidFill>
                  <a:srgbClr val="22373A"/>
                </a:solidFill>
                <a:cs typeface="Tahoma"/>
              </a:rPr>
              <a:t>(Zigbee)</a:t>
            </a:r>
            <a:r>
              <a:rPr sz="2400" spc="-10" dirty="0">
                <a:solidFill>
                  <a:srgbClr val="22373A"/>
                </a:solidFill>
                <a:cs typeface="Tahoma"/>
              </a:rPr>
              <a:t> </a:t>
            </a:r>
            <a:r>
              <a:rPr sz="2400" spc="-89" dirty="0">
                <a:solidFill>
                  <a:srgbClr val="22373A"/>
                </a:solidFill>
                <a:cs typeface="Tahoma"/>
              </a:rPr>
              <a:t>Transceiver</a:t>
            </a:r>
            <a:endParaRPr sz="2400" dirty="0">
              <a:cs typeface="Tahoma"/>
            </a:endParaRPr>
          </a:p>
          <a:p>
            <a:pPr marL="374997" indent="-351088">
              <a:spcBef>
                <a:spcPts val="466"/>
              </a:spcBef>
              <a:buFont typeface="Wingdings" pitchFamily="2" charset="2"/>
              <a:buChar char="q"/>
              <a:tabLst>
                <a:tab pos="376255" algn="l"/>
              </a:tabLst>
            </a:pPr>
            <a:r>
              <a:rPr sz="2400" spc="69" dirty="0">
                <a:solidFill>
                  <a:srgbClr val="22373A"/>
                </a:solidFill>
                <a:cs typeface="Tahoma"/>
              </a:rPr>
              <a:t>£7</a:t>
            </a:r>
            <a:endParaRPr sz="2400" dirty="0">
              <a:cs typeface="Tahoma"/>
            </a:endParaRP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79" dirty="0"/>
              <a:t>Pico-end</a:t>
            </a:r>
          </a:p>
        </p:txBody>
      </p:sp>
      <p:sp>
        <p:nvSpPr>
          <p:cNvPr id="3" name="object 3"/>
          <p:cNvSpPr txBox="1"/>
          <p:nvPr/>
        </p:nvSpPr>
        <p:spPr>
          <a:xfrm>
            <a:off x="3429534" y="986252"/>
            <a:ext cx="5914239"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59" dirty="0">
                <a:solidFill>
                  <a:srgbClr val="22373A"/>
                </a:solidFill>
                <a:cs typeface="Tahoma"/>
              </a:rPr>
              <a:t>Battery</a:t>
            </a:r>
            <a:r>
              <a:rPr lang="en-GB" sz="2400" spc="-59" dirty="0">
                <a:solidFill>
                  <a:srgbClr val="22373A"/>
                </a:solidFill>
                <a:cs typeface="Tahoma"/>
              </a:rPr>
              <a:t>-</a:t>
            </a:r>
            <a:r>
              <a:rPr sz="2400" spc="-59" dirty="0">
                <a:solidFill>
                  <a:srgbClr val="22373A"/>
                </a:solidFill>
                <a:cs typeface="Tahoma"/>
              </a:rPr>
              <a:t>less,</a:t>
            </a:r>
            <a:r>
              <a:rPr sz="2400" spc="20" dirty="0">
                <a:solidFill>
                  <a:srgbClr val="22373A"/>
                </a:solidFill>
                <a:cs typeface="Tahoma"/>
              </a:rPr>
              <a:t> </a:t>
            </a:r>
            <a:r>
              <a:rPr sz="2400" spc="-139" dirty="0">
                <a:solidFill>
                  <a:srgbClr val="22373A"/>
                </a:solidFill>
                <a:cs typeface="Tahoma"/>
              </a:rPr>
              <a:t>powered</a:t>
            </a:r>
            <a:r>
              <a:rPr sz="2400" spc="30" dirty="0">
                <a:solidFill>
                  <a:srgbClr val="22373A"/>
                </a:solidFill>
                <a:cs typeface="Tahoma"/>
              </a:rPr>
              <a:t> </a:t>
            </a:r>
            <a:r>
              <a:rPr sz="2400" spc="-129" dirty="0">
                <a:solidFill>
                  <a:srgbClr val="22373A"/>
                </a:solidFill>
                <a:cs typeface="Tahoma"/>
              </a:rPr>
              <a:t>by</a:t>
            </a:r>
            <a:r>
              <a:rPr sz="2400" spc="20" dirty="0">
                <a:solidFill>
                  <a:srgbClr val="22373A"/>
                </a:solidFill>
                <a:cs typeface="Tahoma"/>
              </a:rPr>
              <a:t> </a:t>
            </a:r>
            <a:r>
              <a:rPr sz="2400" spc="59" dirty="0">
                <a:solidFill>
                  <a:srgbClr val="22373A"/>
                </a:solidFill>
                <a:cs typeface="Tahoma"/>
              </a:rPr>
              <a:t>RF</a:t>
            </a:r>
            <a:r>
              <a:rPr sz="2400" spc="30" dirty="0">
                <a:solidFill>
                  <a:srgbClr val="22373A"/>
                </a:solidFill>
                <a:cs typeface="Tahoma"/>
              </a:rPr>
              <a:t> </a:t>
            </a:r>
            <a:r>
              <a:rPr sz="2400" spc="-69" dirty="0">
                <a:solidFill>
                  <a:srgbClr val="22373A"/>
                </a:solidFill>
                <a:cs typeface="Tahoma"/>
              </a:rPr>
              <a:t>backscatter</a:t>
            </a:r>
            <a:endParaRPr sz="2400" dirty="0">
              <a:cs typeface="Tahoma"/>
            </a:endParaRPr>
          </a:p>
          <a:p>
            <a:pPr marL="374997" indent="-351088">
              <a:spcBef>
                <a:spcPts val="466"/>
              </a:spcBef>
              <a:buFont typeface="Wingdings" pitchFamily="2" charset="2"/>
              <a:buChar char="q"/>
              <a:tabLst>
                <a:tab pos="376255" algn="l"/>
              </a:tabLst>
            </a:pPr>
            <a:r>
              <a:rPr sz="2400" spc="-10" dirty="0">
                <a:solidFill>
                  <a:srgbClr val="22373A"/>
                </a:solidFill>
                <a:cs typeface="Tahoma"/>
              </a:rPr>
              <a:t>Mainly</a:t>
            </a:r>
            <a:r>
              <a:rPr sz="2400" spc="30" dirty="0">
                <a:solidFill>
                  <a:srgbClr val="22373A"/>
                </a:solidFill>
                <a:cs typeface="Tahoma"/>
              </a:rPr>
              <a:t> </a:t>
            </a:r>
            <a:r>
              <a:rPr sz="2400" spc="-139" dirty="0">
                <a:solidFill>
                  <a:srgbClr val="22373A"/>
                </a:solidFill>
                <a:cs typeface="Tahoma"/>
              </a:rPr>
              <a:t>used</a:t>
            </a:r>
            <a:r>
              <a:rPr sz="2400" spc="30" dirty="0">
                <a:solidFill>
                  <a:srgbClr val="22373A"/>
                </a:solidFill>
                <a:cs typeface="Tahoma"/>
              </a:rPr>
              <a:t> </a:t>
            </a:r>
            <a:r>
              <a:rPr sz="2400" spc="-89" dirty="0">
                <a:solidFill>
                  <a:srgbClr val="22373A"/>
                </a:solidFill>
                <a:cs typeface="Tahoma"/>
              </a:rPr>
              <a:t>for</a:t>
            </a:r>
            <a:r>
              <a:rPr sz="2400" spc="30" dirty="0">
                <a:solidFill>
                  <a:srgbClr val="22373A"/>
                </a:solidFill>
                <a:cs typeface="Tahoma"/>
              </a:rPr>
              <a:t> </a:t>
            </a:r>
            <a:r>
              <a:rPr sz="2400" spc="-50" dirty="0">
                <a:solidFill>
                  <a:srgbClr val="22373A"/>
                </a:solidFill>
                <a:cs typeface="Tahoma"/>
              </a:rPr>
              <a:t>identification</a:t>
            </a:r>
            <a:r>
              <a:rPr sz="2400" spc="30" dirty="0">
                <a:solidFill>
                  <a:srgbClr val="22373A"/>
                </a:solidFill>
                <a:cs typeface="Tahoma"/>
              </a:rPr>
              <a:t> </a:t>
            </a:r>
            <a:r>
              <a:rPr sz="2400" spc="-89" dirty="0">
                <a:solidFill>
                  <a:srgbClr val="22373A"/>
                </a:solidFill>
                <a:cs typeface="Tahoma"/>
              </a:rPr>
              <a:t>(e.g.</a:t>
            </a:r>
            <a:r>
              <a:rPr sz="2400" spc="30" dirty="0">
                <a:solidFill>
                  <a:srgbClr val="22373A"/>
                </a:solidFill>
                <a:cs typeface="Tahoma"/>
              </a:rPr>
              <a:t> </a:t>
            </a:r>
            <a:r>
              <a:rPr sz="2400" dirty="0">
                <a:solidFill>
                  <a:srgbClr val="22373A"/>
                </a:solidFill>
                <a:cs typeface="Tahoma"/>
              </a:rPr>
              <a:t>RFID)</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Some</a:t>
            </a:r>
            <a:r>
              <a:rPr sz="2400" spc="40" dirty="0">
                <a:solidFill>
                  <a:srgbClr val="22373A"/>
                </a:solidFill>
                <a:cs typeface="Tahoma"/>
              </a:rPr>
              <a:t> </a:t>
            </a:r>
            <a:r>
              <a:rPr sz="2400" spc="-109" dirty="0">
                <a:solidFill>
                  <a:srgbClr val="22373A"/>
                </a:solidFill>
                <a:cs typeface="Tahoma"/>
              </a:rPr>
              <a:t>devices</a:t>
            </a:r>
            <a:r>
              <a:rPr sz="2400" spc="40" dirty="0">
                <a:solidFill>
                  <a:srgbClr val="22373A"/>
                </a:solidFill>
                <a:cs typeface="Tahoma"/>
              </a:rPr>
              <a:t> </a:t>
            </a:r>
            <a:r>
              <a:rPr sz="2400" spc="-79" dirty="0">
                <a:solidFill>
                  <a:srgbClr val="22373A"/>
                </a:solidFill>
                <a:cs typeface="Tahoma"/>
              </a:rPr>
              <a:t>integrate</a:t>
            </a:r>
            <a:r>
              <a:rPr sz="2400" spc="50" dirty="0">
                <a:solidFill>
                  <a:srgbClr val="22373A"/>
                </a:solidFill>
                <a:cs typeface="Tahoma"/>
              </a:rPr>
              <a:t> </a:t>
            </a:r>
            <a:r>
              <a:rPr sz="2400" spc="-139" dirty="0">
                <a:solidFill>
                  <a:srgbClr val="22373A"/>
                </a:solidFill>
                <a:cs typeface="Tahoma"/>
              </a:rPr>
              <a:t>sensors</a:t>
            </a:r>
            <a:r>
              <a:rPr sz="2400" spc="40" dirty="0">
                <a:solidFill>
                  <a:srgbClr val="22373A"/>
                </a:solidFill>
                <a:cs typeface="Tahoma"/>
              </a:rPr>
              <a:t> </a:t>
            </a:r>
            <a:r>
              <a:rPr sz="2400" spc="-109" dirty="0">
                <a:solidFill>
                  <a:srgbClr val="22373A"/>
                </a:solidFill>
                <a:cs typeface="Tahoma"/>
              </a:rPr>
              <a:t>e.g.</a:t>
            </a:r>
            <a:r>
              <a:rPr sz="2400" spc="40" dirty="0">
                <a:solidFill>
                  <a:srgbClr val="22373A"/>
                </a:solidFill>
                <a:cs typeface="Tahoma"/>
              </a:rPr>
              <a:t> </a:t>
            </a:r>
            <a:r>
              <a:rPr sz="2400" spc="-89" dirty="0">
                <a:solidFill>
                  <a:srgbClr val="22373A"/>
                </a:solidFill>
                <a:cs typeface="Tahoma"/>
              </a:rPr>
              <a:t>temperature</a:t>
            </a:r>
            <a:endParaRPr sz="2400" dirty="0">
              <a:cs typeface="Tahoma"/>
            </a:endParaRPr>
          </a:p>
          <a:p>
            <a:pPr marL="374997" indent="-351088">
              <a:spcBef>
                <a:spcPts val="476"/>
              </a:spcBef>
              <a:buFont typeface="Wingdings" pitchFamily="2" charset="2"/>
              <a:buChar char="q"/>
              <a:tabLst>
                <a:tab pos="376255" algn="l"/>
              </a:tabLst>
            </a:pPr>
            <a:r>
              <a:rPr sz="2400" spc="-40" dirty="0">
                <a:solidFill>
                  <a:srgbClr val="22373A"/>
                </a:solidFill>
                <a:cs typeface="Tahoma"/>
              </a:rPr>
              <a:t>Highly</a:t>
            </a:r>
            <a:r>
              <a:rPr sz="2400" spc="20" dirty="0">
                <a:solidFill>
                  <a:srgbClr val="22373A"/>
                </a:solidFill>
                <a:cs typeface="Tahoma"/>
              </a:rPr>
              <a:t> </a:t>
            </a:r>
            <a:r>
              <a:rPr sz="2400" spc="-59" dirty="0">
                <a:solidFill>
                  <a:srgbClr val="22373A"/>
                </a:solidFill>
                <a:cs typeface="Tahoma"/>
              </a:rPr>
              <a:t>optimized</a:t>
            </a:r>
            <a:r>
              <a:rPr sz="2400" spc="20" dirty="0">
                <a:solidFill>
                  <a:srgbClr val="22373A"/>
                </a:solidFill>
                <a:cs typeface="Tahoma"/>
              </a:rPr>
              <a:t> </a:t>
            </a:r>
            <a:r>
              <a:rPr sz="2400" spc="-89" dirty="0">
                <a:solidFill>
                  <a:srgbClr val="22373A"/>
                </a:solidFill>
                <a:cs typeface="Tahoma"/>
              </a:rPr>
              <a:t>for</a:t>
            </a:r>
            <a:r>
              <a:rPr sz="2400" spc="30" dirty="0">
                <a:solidFill>
                  <a:srgbClr val="22373A"/>
                </a:solidFill>
                <a:cs typeface="Tahoma"/>
              </a:rPr>
              <a:t> </a:t>
            </a:r>
            <a:r>
              <a:rPr sz="2400" spc="-99" dirty="0">
                <a:solidFill>
                  <a:srgbClr val="22373A"/>
                </a:solidFill>
                <a:cs typeface="Tahoma"/>
              </a:rPr>
              <a:t>extremely</a:t>
            </a:r>
            <a:r>
              <a:rPr sz="2400" spc="20" dirty="0">
                <a:solidFill>
                  <a:srgbClr val="22373A"/>
                </a:solidFill>
                <a:cs typeface="Tahoma"/>
              </a:rPr>
              <a:t> </a:t>
            </a:r>
            <a:r>
              <a:rPr sz="2400" spc="-99" dirty="0">
                <a:solidFill>
                  <a:srgbClr val="22373A"/>
                </a:solidFill>
                <a:cs typeface="Tahoma"/>
              </a:rPr>
              <a:t>low</a:t>
            </a:r>
            <a:r>
              <a:rPr sz="2400" spc="20" dirty="0">
                <a:solidFill>
                  <a:srgbClr val="22373A"/>
                </a:solidFill>
                <a:cs typeface="Tahoma"/>
              </a:rPr>
              <a:t> </a:t>
            </a:r>
            <a:r>
              <a:rPr sz="2400" spc="-69" dirty="0">
                <a:solidFill>
                  <a:srgbClr val="22373A"/>
                </a:solidFill>
                <a:cs typeface="Tahoma"/>
              </a:rPr>
              <a:t>cost</a:t>
            </a:r>
            <a:endParaRPr sz="2400" dirty="0">
              <a:cs typeface="Tahoma"/>
            </a:endParaRPr>
          </a:p>
        </p:txBody>
      </p:sp>
      <p:pic>
        <p:nvPicPr>
          <p:cNvPr id="16386" name="Picture 2" descr="RFID Tags | Search Attributes">
            <a:extLst>
              <a:ext uri="{FF2B5EF4-FFF2-40B4-BE49-F238E27FC236}">
                <a16:creationId xmlns:a16="http://schemas.microsoft.com/office/drawing/2014/main" id="{001E309C-84BB-0C89-AD00-58D06D78F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501" y="3666359"/>
            <a:ext cx="8242998" cy="24149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1699D5-0419-F567-21EE-BF0130D64C4E}"/>
              </a:ext>
            </a:extLst>
          </p:cNvPr>
          <p:cNvSpPr txBox="1"/>
          <p:nvPr/>
        </p:nvSpPr>
        <p:spPr>
          <a:xfrm>
            <a:off x="6859695" y="5434187"/>
            <a:ext cx="2484078" cy="369332"/>
          </a:xfrm>
          <a:prstGeom prst="rect">
            <a:avLst/>
          </a:prstGeom>
          <a:noFill/>
        </p:spPr>
        <p:txBody>
          <a:bodyPr wrap="none" rtlCol="0">
            <a:spAutoFit/>
          </a:bodyPr>
          <a:lstStyle/>
          <a:p>
            <a:r>
              <a:rPr lang="en-US" dirty="0" err="1"/>
              <a:t>www.pepperl-fuchs.com</a:t>
            </a:r>
            <a:endParaRPr lang="en-US" dirty="0"/>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4360386" y="2361885"/>
            <a:ext cx="3467123" cy="635197"/>
          </a:xfrm>
          <a:prstGeom prst="rect">
            <a:avLst/>
          </a:prstGeom>
        </p:spPr>
      </p:pic>
      <p:sp>
        <p:nvSpPr>
          <p:cNvPr id="4" name="object 4"/>
          <p:cNvSpPr txBox="1"/>
          <p:nvPr/>
        </p:nvSpPr>
        <p:spPr>
          <a:xfrm>
            <a:off x="2414650" y="3615407"/>
            <a:ext cx="6578625" cy="1322639"/>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10</a:t>
            </a:r>
            <a:r>
              <a:rPr sz="2400" spc="-10" dirty="0">
                <a:solidFill>
                  <a:srgbClr val="22373A"/>
                </a:solidFill>
                <a:cs typeface="Tahoma"/>
              </a:rPr>
              <a:t> </a:t>
            </a:r>
            <a:r>
              <a:rPr sz="2400" spc="-119" dirty="0">
                <a:solidFill>
                  <a:srgbClr val="22373A"/>
                </a:solidFill>
                <a:cs typeface="Tahoma"/>
              </a:rPr>
              <a:t>m</a:t>
            </a:r>
            <a:r>
              <a:rPr sz="2400" spc="-10" dirty="0">
                <a:solidFill>
                  <a:srgbClr val="22373A"/>
                </a:solidFill>
                <a:cs typeface="Tahoma"/>
              </a:rPr>
              <a:t> </a:t>
            </a:r>
            <a:r>
              <a:rPr sz="2400" spc="-109" dirty="0">
                <a:solidFill>
                  <a:srgbClr val="22373A"/>
                </a:solidFill>
                <a:cs typeface="Tahoma"/>
              </a:rPr>
              <a:t>read</a:t>
            </a:r>
            <a:r>
              <a:rPr sz="2400" spc="-10" dirty="0">
                <a:solidFill>
                  <a:srgbClr val="22373A"/>
                </a:solidFill>
                <a:cs typeface="Tahoma"/>
              </a:rPr>
              <a:t> </a:t>
            </a:r>
            <a:r>
              <a:rPr sz="2400" spc="-79" dirty="0">
                <a:solidFill>
                  <a:srgbClr val="22373A"/>
                </a:solidFill>
                <a:cs typeface="Tahoma"/>
              </a:rPr>
              <a:t>distance</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64</a:t>
            </a:r>
            <a:r>
              <a:rPr sz="2400" dirty="0">
                <a:solidFill>
                  <a:srgbClr val="22373A"/>
                </a:solidFill>
                <a:cs typeface="Tahoma"/>
              </a:rPr>
              <a:t> </a:t>
            </a:r>
            <a:r>
              <a:rPr sz="2400" spc="-109" dirty="0">
                <a:solidFill>
                  <a:srgbClr val="22373A"/>
                </a:solidFill>
                <a:cs typeface="Tahoma"/>
              </a:rPr>
              <a:t>bytes</a:t>
            </a:r>
            <a:r>
              <a:rPr sz="2400" spc="10" dirty="0">
                <a:solidFill>
                  <a:srgbClr val="22373A"/>
                </a:solidFill>
                <a:cs typeface="Tahoma"/>
              </a:rPr>
              <a:t> </a:t>
            </a:r>
            <a:r>
              <a:rPr sz="2400" spc="-69" dirty="0">
                <a:solidFill>
                  <a:srgbClr val="22373A"/>
                </a:solidFill>
                <a:cs typeface="Tahoma"/>
              </a:rPr>
              <a:t>of</a:t>
            </a:r>
            <a:r>
              <a:rPr sz="2400" dirty="0">
                <a:solidFill>
                  <a:srgbClr val="22373A"/>
                </a:solidFill>
                <a:cs typeface="Tahoma"/>
              </a:rPr>
              <a:t> </a:t>
            </a:r>
            <a:r>
              <a:rPr sz="2400" spc="-99" dirty="0">
                <a:solidFill>
                  <a:srgbClr val="22373A"/>
                </a:solidFill>
                <a:cs typeface="Tahoma"/>
              </a:rPr>
              <a:t>programmable</a:t>
            </a:r>
            <a:r>
              <a:rPr sz="2400" spc="10" dirty="0">
                <a:solidFill>
                  <a:srgbClr val="22373A"/>
                </a:solidFill>
                <a:cs typeface="Tahoma"/>
              </a:rPr>
              <a:t> </a:t>
            </a:r>
            <a:r>
              <a:rPr sz="2400" spc="-129" dirty="0">
                <a:solidFill>
                  <a:srgbClr val="22373A"/>
                </a:solidFill>
                <a:cs typeface="Tahoma"/>
              </a:rPr>
              <a:t>memory</a:t>
            </a:r>
            <a:endParaRPr sz="2400" dirty="0">
              <a:cs typeface="Tahoma"/>
            </a:endParaRPr>
          </a:p>
          <a:p>
            <a:pPr marL="374997" indent="-351088">
              <a:spcBef>
                <a:spcPts val="476"/>
              </a:spcBef>
              <a:buFont typeface="Wingdings" pitchFamily="2" charset="2"/>
              <a:buChar char="q"/>
              <a:tabLst>
                <a:tab pos="376255" algn="l"/>
              </a:tabLst>
            </a:pPr>
            <a:r>
              <a:rPr sz="2400" spc="-30" dirty="0">
                <a:solidFill>
                  <a:srgbClr val="22373A"/>
                </a:solidFill>
                <a:cs typeface="Tahoma"/>
              </a:rPr>
              <a:t>£0.05</a:t>
            </a:r>
            <a:r>
              <a:rPr sz="2400" spc="-10" dirty="0">
                <a:solidFill>
                  <a:srgbClr val="22373A"/>
                </a:solidFill>
                <a:cs typeface="Tahoma"/>
              </a:rPr>
              <a:t> </a:t>
            </a:r>
            <a:r>
              <a:rPr sz="2400" spc="-40" dirty="0">
                <a:solidFill>
                  <a:srgbClr val="22373A"/>
                </a:solidFill>
                <a:cs typeface="Tahoma"/>
              </a:rPr>
              <a:t>unit</a:t>
            </a:r>
            <a:r>
              <a:rPr sz="2400" spc="-10" dirty="0">
                <a:solidFill>
                  <a:srgbClr val="22373A"/>
                </a:solidFill>
                <a:cs typeface="Tahoma"/>
              </a:rPr>
              <a:t> </a:t>
            </a:r>
            <a:r>
              <a:rPr sz="2400" spc="-69" dirty="0">
                <a:solidFill>
                  <a:srgbClr val="22373A"/>
                </a:solidFill>
                <a:cs typeface="Tahoma"/>
              </a:rPr>
              <a:t>cost</a:t>
            </a:r>
            <a:endParaRPr sz="2400" dirty="0">
              <a:cs typeface="Tahoma"/>
            </a:endParaRPr>
          </a:p>
        </p:txBody>
      </p:sp>
      <p:sp>
        <p:nvSpPr>
          <p:cNvPr id="6" name="Title 5">
            <a:extLst>
              <a:ext uri="{FF2B5EF4-FFF2-40B4-BE49-F238E27FC236}">
                <a16:creationId xmlns:a16="http://schemas.microsoft.com/office/drawing/2014/main" id="{AA4CAB06-2558-C24E-711E-6C849573D0C0}"/>
              </a:ext>
            </a:extLst>
          </p:cNvPr>
          <p:cNvSpPr>
            <a:spLocks noGrp="1"/>
          </p:cNvSpPr>
          <p:nvPr>
            <p:ph type="title"/>
          </p:nvPr>
        </p:nvSpPr>
        <p:spPr/>
        <p:txBody>
          <a:bodyPr>
            <a:normAutofit/>
          </a:bodyPr>
          <a:lstStyle/>
          <a:p>
            <a:r>
              <a:rPr lang="en-US" dirty="0"/>
              <a:t>Pico-end: RFID EPC GEN2</a:t>
            </a:r>
          </a:p>
        </p:txBody>
      </p:sp>
      <p:sp>
        <p:nvSpPr>
          <p:cNvPr id="5" name="object 5"/>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15</a:t>
            </a: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0" dirty="0"/>
              <a:t>Operating</a:t>
            </a:r>
            <a:r>
              <a:rPr spc="188" dirty="0"/>
              <a:t> </a:t>
            </a:r>
            <a:r>
              <a:rPr spc="-139" dirty="0"/>
              <a:t>Systems</a:t>
            </a:r>
            <a:r>
              <a:rPr spc="198" dirty="0"/>
              <a:t> </a:t>
            </a:r>
            <a:r>
              <a:rPr spc="-99" dirty="0"/>
              <a:t>for</a:t>
            </a:r>
            <a:r>
              <a:rPr spc="188" dirty="0"/>
              <a:t> </a:t>
            </a:r>
            <a:r>
              <a:rPr spc="-30" dirty="0"/>
              <a:t>the</a:t>
            </a:r>
            <a:r>
              <a:rPr spc="198" dirty="0"/>
              <a:t> </a:t>
            </a:r>
            <a:r>
              <a:rPr spc="79" dirty="0"/>
              <a:t>IoT</a:t>
            </a:r>
          </a:p>
        </p:txBody>
      </p:sp>
      <p:sp>
        <p:nvSpPr>
          <p:cNvPr id="3" name="object 3"/>
          <p:cNvSpPr txBox="1">
            <a:spLocks noGrp="1"/>
          </p:cNvSpPr>
          <p:nvPr>
            <p:ph idx="1"/>
          </p:nvPr>
        </p:nvSpPr>
        <p:spPr>
          <a:xfrm>
            <a:off x="838200" y="605183"/>
            <a:ext cx="10515600" cy="4094439"/>
          </a:xfrm>
          <a:prstGeom prst="rect">
            <a:avLst/>
          </a:prstGeom>
        </p:spPr>
        <p:txBody>
          <a:bodyPr vert="horz" wrap="square" lIns="0" tIns="716074" rIns="0" bIns="0" rtlCol="0">
            <a:spAutoFit/>
          </a:bodyPr>
          <a:lstStyle/>
          <a:p>
            <a:pPr marL="568788" marR="10067" indent="-351088">
              <a:lnSpc>
                <a:spcPct val="118000"/>
              </a:lnSpc>
              <a:spcBef>
                <a:spcPts val="198"/>
              </a:spcBef>
              <a:tabLst>
                <a:tab pos="571304" algn="l"/>
              </a:tabLst>
            </a:pPr>
            <a:r>
              <a:rPr spc="-30" dirty="0"/>
              <a:t>The</a:t>
            </a:r>
            <a:r>
              <a:rPr spc="10" dirty="0"/>
              <a:t> </a:t>
            </a:r>
            <a:r>
              <a:rPr spc="-79" dirty="0"/>
              <a:t>choice</a:t>
            </a:r>
            <a:r>
              <a:rPr spc="10" dirty="0"/>
              <a:t> </a:t>
            </a:r>
            <a:r>
              <a:rPr spc="-69" dirty="0"/>
              <a:t>of</a:t>
            </a:r>
            <a:r>
              <a:rPr spc="10" dirty="0"/>
              <a:t> </a:t>
            </a:r>
            <a:r>
              <a:rPr spc="-69" dirty="0"/>
              <a:t>operating</a:t>
            </a:r>
            <a:r>
              <a:rPr spc="20" dirty="0"/>
              <a:t> </a:t>
            </a:r>
            <a:r>
              <a:rPr spc="-109" dirty="0"/>
              <a:t>system</a:t>
            </a:r>
            <a:r>
              <a:rPr lang="en-GB" spc="-109" dirty="0"/>
              <a:t>s</a:t>
            </a:r>
            <a:r>
              <a:rPr spc="10" dirty="0"/>
              <a:t> </a:t>
            </a:r>
            <a:r>
              <a:rPr spc="-119" dirty="0"/>
              <a:t>depends</a:t>
            </a:r>
            <a:r>
              <a:rPr spc="10" dirty="0"/>
              <a:t> </a:t>
            </a:r>
            <a:r>
              <a:rPr spc="-109" dirty="0"/>
              <a:t>on</a:t>
            </a:r>
            <a:r>
              <a:rPr spc="10" dirty="0"/>
              <a:t> </a:t>
            </a:r>
            <a:r>
              <a:rPr spc="-79" dirty="0"/>
              <a:t>the</a:t>
            </a:r>
            <a:r>
              <a:rPr spc="20" dirty="0"/>
              <a:t> </a:t>
            </a:r>
            <a:r>
              <a:rPr spc="-59" dirty="0"/>
              <a:t>computational </a:t>
            </a:r>
            <a:r>
              <a:rPr spc="-654" dirty="0"/>
              <a:t> </a:t>
            </a:r>
            <a:r>
              <a:rPr spc="-129" dirty="0"/>
              <a:t>power</a:t>
            </a:r>
            <a:r>
              <a:rPr spc="20" dirty="0"/>
              <a:t> </a:t>
            </a:r>
            <a:r>
              <a:rPr spc="-99" dirty="0"/>
              <a:t>and</a:t>
            </a:r>
            <a:r>
              <a:rPr spc="30" dirty="0"/>
              <a:t> </a:t>
            </a:r>
            <a:r>
              <a:rPr spc="-69" dirty="0"/>
              <a:t>available</a:t>
            </a:r>
            <a:r>
              <a:rPr spc="30" dirty="0"/>
              <a:t> </a:t>
            </a:r>
            <a:r>
              <a:rPr spc="-129" dirty="0"/>
              <a:t>energy</a:t>
            </a:r>
          </a:p>
          <a:p>
            <a:pPr marL="568788" indent="-351088">
              <a:lnSpc>
                <a:spcPct val="100000"/>
              </a:lnSpc>
              <a:spcBef>
                <a:spcPts val="476"/>
              </a:spcBef>
              <a:tabLst>
                <a:tab pos="571304" algn="l"/>
              </a:tabLst>
            </a:pPr>
            <a:r>
              <a:rPr spc="-89" dirty="0"/>
              <a:t>Embedded</a:t>
            </a:r>
            <a:r>
              <a:rPr spc="20" dirty="0"/>
              <a:t> </a:t>
            </a:r>
            <a:r>
              <a:rPr lang="en-GB" spc="-50" dirty="0"/>
              <a:t>L</a:t>
            </a:r>
            <a:r>
              <a:rPr spc="-50" dirty="0" err="1"/>
              <a:t>inux</a:t>
            </a:r>
            <a:r>
              <a:rPr spc="30" dirty="0"/>
              <a:t> </a:t>
            </a:r>
            <a:r>
              <a:rPr spc="-69" dirty="0"/>
              <a:t>is</a:t>
            </a:r>
            <a:r>
              <a:rPr spc="30" dirty="0"/>
              <a:t> </a:t>
            </a:r>
            <a:r>
              <a:rPr spc="-109" dirty="0"/>
              <a:t>a</a:t>
            </a:r>
            <a:r>
              <a:rPr spc="30" dirty="0"/>
              <a:t> </a:t>
            </a:r>
            <a:r>
              <a:rPr spc="-79" dirty="0"/>
              <a:t>good</a:t>
            </a:r>
            <a:r>
              <a:rPr spc="20" dirty="0"/>
              <a:t> </a:t>
            </a:r>
            <a:r>
              <a:rPr dirty="0"/>
              <a:t>fit</a:t>
            </a:r>
            <a:r>
              <a:rPr spc="30" dirty="0"/>
              <a:t> </a:t>
            </a:r>
            <a:r>
              <a:rPr spc="-89" dirty="0"/>
              <a:t>for</a:t>
            </a:r>
            <a:r>
              <a:rPr spc="30" dirty="0"/>
              <a:t> </a:t>
            </a:r>
            <a:r>
              <a:rPr spc="-89" dirty="0"/>
              <a:t>mains</a:t>
            </a:r>
            <a:r>
              <a:rPr lang="en-GB" spc="30" dirty="0"/>
              <a:t>-</a:t>
            </a:r>
            <a:r>
              <a:rPr spc="-139" dirty="0"/>
              <a:t>powered</a:t>
            </a:r>
            <a:r>
              <a:rPr spc="20" dirty="0"/>
              <a:t> </a:t>
            </a:r>
            <a:r>
              <a:rPr spc="-109" dirty="0"/>
              <a:t>devices</a:t>
            </a:r>
          </a:p>
          <a:p>
            <a:pPr marL="568788" marR="636740" indent="-351088">
              <a:lnSpc>
                <a:spcPct val="118000"/>
              </a:lnSpc>
              <a:tabLst>
                <a:tab pos="571304" algn="l"/>
              </a:tabLst>
            </a:pPr>
            <a:r>
              <a:rPr spc="-69" dirty="0"/>
              <a:t>For</a:t>
            </a:r>
            <a:r>
              <a:rPr spc="20" dirty="0"/>
              <a:t> </a:t>
            </a:r>
            <a:r>
              <a:rPr spc="-109" dirty="0"/>
              <a:t>resource</a:t>
            </a:r>
            <a:r>
              <a:rPr lang="en-GB" spc="20" dirty="0"/>
              <a:t>-</a:t>
            </a:r>
            <a:r>
              <a:rPr spc="-79" dirty="0"/>
              <a:t>constrained</a:t>
            </a:r>
            <a:r>
              <a:rPr spc="30" dirty="0"/>
              <a:t> </a:t>
            </a:r>
            <a:r>
              <a:rPr spc="-99" dirty="0"/>
              <a:t>devices,</a:t>
            </a:r>
            <a:r>
              <a:rPr spc="20" dirty="0"/>
              <a:t> </a:t>
            </a:r>
            <a:r>
              <a:rPr spc="-69" dirty="0"/>
              <a:t>alternative</a:t>
            </a:r>
            <a:r>
              <a:rPr spc="30" dirty="0"/>
              <a:t> </a:t>
            </a:r>
            <a:r>
              <a:rPr spc="-10" dirty="0"/>
              <a:t>RTOSes</a:t>
            </a:r>
            <a:r>
              <a:rPr spc="20" dirty="0"/>
              <a:t> </a:t>
            </a:r>
            <a:r>
              <a:rPr spc="-139" dirty="0"/>
              <a:t>are </a:t>
            </a:r>
            <a:r>
              <a:rPr spc="-644" dirty="0"/>
              <a:t> </a:t>
            </a:r>
            <a:r>
              <a:rPr spc="-149" dirty="0"/>
              <a:t>needed:</a:t>
            </a:r>
          </a:p>
          <a:p>
            <a:pPr marL="1128128" lvl="1" indent="-342900">
              <a:lnSpc>
                <a:spcPct val="100000"/>
              </a:lnSpc>
              <a:spcBef>
                <a:spcPts val="1298"/>
              </a:spcBef>
              <a:buFont typeface="Wingdings" pitchFamily="2" charset="2"/>
              <a:buChar char="q"/>
              <a:tabLst>
                <a:tab pos="1121216" algn="l"/>
              </a:tabLst>
            </a:pPr>
            <a:r>
              <a:rPr sz="1982" spc="-10" dirty="0">
                <a:solidFill>
                  <a:srgbClr val="22373A"/>
                </a:solidFill>
                <a:cs typeface="Tahoma"/>
              </a:rPr>
              <a:t>FreeRTOS</a:t>
            </a:r>
            <a:endParaRPr sz="1982" dirty="0">
              <a:cs typeface="Tahoma"/>
            </a:endParaRPr>
          </a:p>
          <a:p>
            <a:pPr marL="1128128" lvl="1" indent="-342900">
              <a:lnSpc>
                <a:spcPct val="100000"/>
              </a:lnSpc>
              <a:spcBef>
                <a:spcPts val="347"/>
              </a:spcBef>
              <a:buFont typeface="Wingdings" pitchFamily="2" charset="2"/>
              <a:buChar char="q"/>
              <a:tabLst>
                <a:tab pos="1121216" algn="l"/>
              </a:tabLst>
            </a:pPr>
            <a:r>
              <a:rPr sz="1982" spc="119" dirty="0">
                <a:solidFill>
                  <a:srgbClr val="22373A"/>
                </a:solidFill>
                <a:cs typeface="Tahoma"/>
              </a:rPr>
              <a:t>ARM</a:t>
            </a:r>
            <a:r>
              <a:rPr sz="1982" spc="-20" dirty="0">
                <a:solidFill>
                  <a:srgbClr val="22373A"/>
                </a:solidFill>
                <a:cs typeface="Tahoma"/>
              </a:rPr>
              <a:t> </a:t>
            </a:r>
            <a:r>
              <a:rPr sz="1982" spc="-99" dirty="0">
                <a:solidFill>
                  <a:srgbClr val="22373A"/>
                </a:solidFill>
                <a:cs typeface="Tahoma"/>
              </a:rPr>
              <a:t>mbed</a:t>
            </a:r>
            <a:r>
              <a:rPr sz="1982" spc="-20" dirty="0">
                <a:solidFill>
                  <a:srgbClr val="22373A"/>
                </a:solidFill>
                <a:cs typeface="Tahoma"/>
              </a:rPr>
              <a:t> </a:t>
            </a:r>
            <a:r>
              <a:rPr sz="1982" spc="20" dirty="0">
                <a:solidFill>
                  <a:srgbClr val="22373A"/>
                </a:solidFill>
                <a:cs typeface="Tahoma"/>
              </a:rPr>
              <a:t>OS</a:t>
            </a:r>
            <a:endParaRPr sz="1982" dirty="0">
              <a:cs typeface="Tahoma"/>
            </a:endParaRPr>
          </a:p>
          <a:p>
            <a:pPr marL="1128128" lvl="1" indent="-342900">
              <a:lnSpc>
                <a:spcPct val="100000"/>
              </a:lnSpc>
              <a:spcBef>
                <a:spcPts val="337"/>
              </a:spcBef>
              <a:buFont typeface="Wingdings" pitchFamily="2" charset="2"/>
              <a:buChar char="q"/>
              <a:tabLst>
                <a:tab pos="1121216" algn="l"/>
              </a:tabLst>
            </a:pPr>
            <a:r>
              <a:rPr sz="1982" dirty="0">
                <a:solidFill>
                  <a:srgbClr val="22373A"/>
                </a:solidFill>
                <a:cs typeface="Tahoma"/>
              </a:rPr>
              <a:t>ContikiOS</a:t>
            </a:r>
            <a:endParaRPr sz="1982" dirty="0">
              <a:cs typeface="Tahoma"/>
            </a:endParaRPr>
          </a:p>
          <a:p>
            <a:pPr marL="1128128" lvl="1" indent="-342900">
              <a:lnSpc>
                <a:spcPct val="100000"/>
              </a:lnSpc>
              <a:spcBef>
                <a:spcPts val="347"/>
              </a:spcBef>
              <a:buFont typeface="Wingdings" pitchFamily="2" charset="2"/>
              <a:buChar char="q"/>
              <a:tabLst>
                <a:tab pos="1121216" algn="l"/>
              </a:tabLst>
            </a:pPr>
            <a:r>
              <a:rPr sz="1982" spc="20" dirty="0">
                <a:solidFill>
                  <a:srgbClr val="22373A"/>
                </a:solidFill>
                <a:cs typeface="Tahoma"/>
              </a:rPr>
              <a:t>RIOT</a:t>
            </a:r>
            <a:endParaRPr sz="1982" dirty="0">
              <a:cs typeface="Tahoma"/>
            </a:endParaRPr>
          </a:p>
        </p:txBody>
      </p:sp>
      <p:pic>
        <p:nvPicPr>
          <p:cNvPr id="1026" name="Picture 2">
            <a:extLst>
              <a:ext uri="{FF2B5EF4-FFF2-40B4-BE49-F238E27FC236}">
                <a16:creationId xmlns:a16="http://schemas.microsoft.com/office/drawing/2014/main" id="{3F39B05E-8CF5-09E3-374E-F59E8FDE2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610" y="5212800"/>
            <a:ext cx="3158134" cy="12213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resting Facts about Linux - GeeksforGeeks">
            <a:extLst>
              <a:ext uri="{FF2B5EF4-FFF2-40B4-BE49-F238E27FC236}">
                <a16:creationId xmlns:a16="http://schemas.microsoft.com/office/drawing/2014/main" id="{BA7BF4CE-2E20-F66A-CC38-042F7431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564" y="4997661"/>
            <a:ext cx="274320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pload.wikimedia.org/wikipedia/commons/thumb/b/...">
            <a:extLst>
              <a:ext uri="{FF2B5EF4-FFF2-40B4-BE49-F238E27FC236}">
                <a16:creationId xmlns:a16="http://schemas.microsoft.com/office/drawing/2014/main" id="{BA3F4E02-AF9C-82AE-53B6-2602CA703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7590" y="5212799"/>
            <a:ext cx="2721584" cy="12213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2262C-8B0B-367C-4AF6-617C0E704946}"/>
              </a:ext>
            </a:extLst>
          </p:cNvPr>
          <p:cNvSpPr>
            <a:spLocks noGrp="1"/>
          </p:cNvSpPr>
          <p:nvPr>
            <p:ph type="title"/>
          </p:nvPr>
        </p:nvSpPr>
        <p:spPr>
          <a:xfrm>
            <a:off x="838200" y="2280975"/>
            <a:ext cx="10515600" cy="1969477"/>
          </a:xfrm>
        </p:spPr>
        <p:txBody>
          <a:bodyPr>
            <a:normAutofit/>
          </a:bodyPr>
          <a:lstStyle/>
          <a:p>
            <a:r>
              <a:rPr lang="en-US" sz="3600" dirty="0"/>
              <a:t>Anatomy of a Thing</a:t>
            </a:r>
            <a:br>
              <a:rPr lang="en-US" dirty="0"/>
            </a:br>
            <a:r>
              <a:rPr lang="en-US" dirty="0"/>
              <a:t>Sensors and Actuators</a:t>
            </a:r>
            <a:br>
              <a:rPr lang="en-US" dirty="0"/>
            </a:br>
            <a:endParaRPr lang="en-US" dirty="0"/>
          </a:p>
        </p:txBody>
      </p:sp>
      <p:sp>
        <p:nvSpPr>
          <p:cNvPr id="3" name="object 3"/>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17</a:t>
            </a: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Origins</a:t>
            </a:r>
          </a:p>
        </p:txBody>
      </p:sp>
      <p:sp>
        <p:nvSpPr>
          <p:cNvPr id="8" name="Content Placeholder 7">
            <a:extLst>
              <a:ext uri="{FF2B5EF4-FFF2-40B4-BE49-F238E27FC236}">
                <a16:creationId xmlns:a16="http://schemas.microsoft.com/office/drawing/2014/main" id="{CCEDF06B-8E75-F4AE-E90F-634D71E62A7D}"/>
              </a:ext>
            </a:extLst>
          </p:cNvPr>
          <p:cNvSpPr>
            <a:spLocks noGrp="1"/>
          </p:cNvSpPr>
          <p:nvPr>
            <p:ph idx="1"/>
          </p:nvPr>
        </p:nvSpPr>
        <p:spPr/>
        <p:txBody>
          <a:bodyPr/>
          <a:lstStyle/>
          <a:p>
            <a:pPr marL="374997" marR="10067" indent="-351088">
              <a:lnSpc>
                <a:spcPct val="118000"/>
              </a:lnSpc>
              <a:spcBef>
                <a:spcPts val="198"/>
              </a:spcBef>
              <a:tabLst>
                <a:tab pos="376255" algn="l"/>
              </a:tabLst>
            </a:pPr>
            <a:r>
              <a:rPr lang="en-GB" sz="2400" spc="-30" dirty="0">
                <a:solidFill>
                  <a:srgbClr val="22373A"/>
                </a:solidFill>
                <a:cs typeface="Tahoma"/>
              </a:rPr>
              <a:t>The</a:t>
            </a:r>
            <a:r>
              <a:rPr lang="en-GB" sz="2400" spc="40" dirty="0">
                <a:solidFill>
                  <a:srgbClr val="22373A"/>
                </a:solidFill>
                <a:cs typeface="Tahoma"/>
              </a:rPr>
              <a:t> </a:t>
            </a:r>
            <a:r>
              <a:rPr lang="en-GB" sz="2400" i="1" spc="-50" dirty="0">
                <a:solidFill>
                  <a:srgbClr val="22373A"/>
                </a:solidFill>
                <a:cs typeface="Arial"/>
              </a:rPr>
              <a:t>Internet</a:t>
            </a:r>
            <a:r>
              <a:rPr lang="en-GB" sz="2400" i="1" spc="119" dirty="0">
                <a:solidFill>
                  <a:srgbClr val="22373A"/>
                </a:solidFill>
                <a:cs typeface="Arial"/>
              </a:rPr>
              <a:t> </a:t>
            </a:r>
            <a:r>
              <a:rPr lang="en-GB" sz="2400" i="1" spc="-40" dirty="0">
                <a:solidFill>
                  <a:srgbClr val="22373A"/>
                </a:solidFill>
                <a:cs typeface="Arial"/>
              </a:rPr>
              <a:t>of</a:t>
            </a:r>
            <a:r>
              <a:rPr lang="en-GB" sz="2400" i="1" spc="119" dirty="0">
                <a:solidFill>
                  <a:srgbClr val="22373A"/>
                </a:solidFill>
                <a:cs typeface="Arial"/>
              </a:rPr>
              <a:t> </a:t>
            </a:r>
            <a:r>
              <a:rPr lang="en-GB" sz="2400" i="1" spc="-69" dirty="0">
                <a:solidFill>
                  <a:srgbClr val="22373A"/>
                </a:solidFill>
                <a:cs typeface="Arial"/>
              </a:rPr>
              <a:t>Things</a:t>
            </a:r>
            <a:r>
              <a:rPr lang="en-GB" sz="2400" i="1" spc="277" dirty="0">
                <a:solidFill>
                  <a:srgbClr val="22373A"/>
                </a:solidFill>
                <a:cs typeface="Arial"/>
              </a:rPr>
              <a:t> </a:t>
            </a:r>
            <a:r>
              <a:rPr lang="en-GB" sz="2400" spc="-30" dirty="0">
                <a:solidFill>
                  <a:srgbClr val="22373A"/>
                </a:solidFill>
                <a:cs typeface="Tahoma"/>
              </a:rPr>
              <a:t>(IoT)</a:t>
            </a:r>
            <a:r>
              <a:rPr lang="en-GB" sz="2400" spc="40" dirty="0">
                <a:solidFill>
                  <a:srgbClr val="22373A"/>
                </a:solidFill>
                <a:cs typeface="Tahoma"/>
              </a:rPr>
              <a:t> </a:t>
            </a:r>
            <a:r>
              <a:rPr lang="en-GB" sz="2400" spc="-79" dirty="0">
                <a:solidFill>
                  <a:srgbClr val="22373A"/>
                </a:solidFill>
                <a:cs typeface="Tahoma"/>
              </a:rPr>
              <a:t>-</a:t>
            </a:r>
            <a:r>
              <a:rPr lang="en-GB" sz="2400" spc="40" dirty="0">
                <a:solidFill>
                  <a:srgbClr val="22373A"/>
                </a:solidFill>
                <a:cs typeface="Tahoma"/>
              </a:rPr>
              <a:t> </a:t>
            </a:r>
            <a:r>
              <a:rPr lang="en-GB" sz="2400" spc="-69" dirty="0">
                <a:solidFill>
                  <a:srgbClr val="FF0000"/>
                </a:solidFill>
                <a:cs typeface="Tahoma"/>
              </a:rPr>
              <a:t>ubiquitous</a:t>
            </a:r>
            <a:r>
              <a:rPr lang="en-GB" sz="2400" spc="40" dirty="0">
                <a:solidFill>
                  <a:srgbClr val="FF0000"/>
                </a:solidFill>
                <a:cs typeface="Tahoma"/>
              </a:rPr>
              <a:t> </a:t>
            </a:r>
            <a:r>
              <a:rPr lang="en-GB" sz="2400" spc="-139" dirty="0">
                <a:solidFill>
                  <a:srgbClr val="FF0000"/>
                </a:solidFill>
                <a:cs typeface="Tahoma"/>
              </a:rPr>
              <a:t>sensors</a:t>
            </a:r>
            <a:r>
              <a:rPr lang="en-GB" sz="2400" spc="50" dirty="0">
                <a:solidFill>
                  <a:srgbClr val="FF0000"/>
                </a:solidFill>
                <a:cs typeface="Tahoma"/>
              </a:rPr>
              <a:t> </a:t>
            </a:r>
            <a:r>
              <a:rPr lang="en-GB" sz="2400" spc="-79" dirty="0">
                <a:solidFill>
                  <a:srgbClr val="FF0000"/>
                </a:solidFill>
                <a:cs typeface="Tahoma"/>
              </a:rPr>
              <a:t>connecting </a:t>
            </a:r>
            <a:r>
              <a:rPr lang="en-GB" sz="2400" spc="-654" dirty="0">
                <a:solidFill>
                  <a:srgbClr val="FF0000"/>
                </a:solidFill>
                <a:cs typeface="Tahoma"/>
              </a:rPr>
              <a:t> </a:t>
            </a:r>
            <a:r>
              <a:rPr lang="en-GB" sz="2400" spc="-79" dirty="0">
                <a:solidFill>
                  <a:srgbClr val="FF0000"/>
                </a:solidFill>
                <a:cs typeface="Tahoma"/>
              </a:rPr>
              <a:t>the</a:t>
            </a:r>
            <a:r>
              <a:rPr lang="en-GB" sz="2400" spc="20" dirty="0">
                <a:solidFill>
                  <a:srgbClr val="FF0000"/>
                </a:solidFill>
                <a:cs typeface="Tahoma"/>
              </a:rPr>
              <a:t> </a:t>
            </a:r>
            <a:r>
              <a:rPr lang="en-GB" sz="2400" spc="-69" dirty="0">
                <a:solidFill>
                  <a:srgbClr val="FF0000"/>
                </a:solidFill>
                <a:cs typeface="Tahoma"/>
              </a:rPr>
              <a:t>physical</a:t>
            </a:r>
            <a:r>
              <a:rPr lang="en-GB" sz="2400" spc="30" dirty="0">
                <a:solidFill>
                  <a:srgbClr val="FF0000"/>
                </a:solidFill>
                <a:cs typeface="Tahoma"/>
              </a:rPr>
              <a:t> </a:t>
            </a:r>
            <a:r>
              <a:rPr lang="en-GB" sz="2400" spc="-109" dirty="0">
                <a:solidFill>
                  <a:srgbClr val="FF0000"/>
                </a:solidFill>
                <a:cs typeface="Tahoma"/>
              </a:rPr>
              <a:t>world</a:t>
            </a:r>
            <a:r>
              <a:rPr lang="en-GB" sz="2400" spc="30" dirty="0">
                <a:solidFill>
                  <a:srgbClr val="FF0000"/>
                </a:solidFill>
                <a:cs typeface="Tahoma"/>
              </a:rPr>
              <a:t> </a:t>
            </a:r>
            <a:r>
              <a:rPr lang="en-GB" sz="2400" spc="-30" dirty="0">
                <a:solidFill>
                  <a:srgbClr val="FF0000"/>
                </a:solidFill>
                <a:cs typeface="Tahoma"/>
              </a:rPr>
              <a:t>to</a:t>
            </a:r>
            <a:r>
              <a:rPr lang="en-GB" sz="2400" spc="30" dirty="0">
                <a:solidFill>
                  <a:srgbClr val="FF0000"/>
                </a:solidFill>
                <a:cs typeface="Tahoma"/>
              </a:rPr>
              <a:t> </a:t>
            </a:r>
            <a:r>
              <a:rPr lang="en-GB" sz="2400" spc="-79" dirty="0">
                <a:solidFill>
                  <a:srgbClr val="FF0000"/>
                </a:solidFill>
                <a:cs typeface="Tahoma"/>
              </a:rPr>
              <a:t>the</a:t>
            </a:r>
            <a:r>
              <a:rPr lang="en-GB" sz="2400" spc="30" dirty="0">
                <a:solidFill>
                  <a:srgbClr val="FF0000"/>
                </a:solidFill>
                <a:cs typeface="Tahoma"/>
              </a:rPr>
              <a:t> </a:t>
            </a:r>
            <a:r>
              <a:rPr lang="en-GB" sz="2400" spc="-99" dirty="0">
                <a:solidFill>
                  <a:srgbClr val="FF0000"/>
                </a:solidFill>
                <a:cs typeface="Tahoma"/>
              </a:rPr>
              <a:t>Internet</a:t>
            </a:r>
            <a:endParaRPr lang="en-GB" sz="2400" dirty="0">
              <a:solidFill>
                <a:srgbClr val="FF0000"/>
              </a:solidFill>
              <a:cs typeface="Tahoma"/>
            </a:endParaRPr>
          </a:p>
          <a:p>
            <a:pPr marL="374997" indent="-351088">
              <a:spcBef>
                <a:spcPts val="476"/>
              </a:spcBef>
              <a:tabLst>
                <a:tab pos="376255" algn="l"/>
              </a:tabLst>
            </a:pPr>
            <a:r>
              <a:rPr lang="en-GB" sz="2400" spc="-69" dirty="0">
                <a:solidFill>
                  <a:srgbClr val="22373A"/>
                </a:solidFill>
                <a:cs typeface="Tahoma"/>
              </a:rPr>
              <a:t>Coined</a:t>
            </a:r>
            <a:r>
              <a:rPr lang="en-GB" sz="2400" spc="20" dirty="0">
                <a:solidFill>
                  <a:srgbClr val="22373A"/>
                </a:solidFill>
                <a:cs typeface="Tahoma"/>
              </a:rPr>
              <a:t> </a:t>
            </a:r>
            <a:r>
              <a:rPr lang="en-GB" sz="2400" spc="-129" dirty="0">
                <a:solidFill>
                  <a:srgbClr val="22373A"/>
                </a:solidFill>
                <a:cs typeface="Tahoma"/>
              </a:rPr>
              <a:t>by</a:t>
            </a:r>
            <a:r>
              <a:rPr lang="en-GB" sz="2400" spc="30" dirty="0">
                <a:solidFill>
                  <a:srgbClr val="22373A"/>
                </a:solidFill>
                <a:cs typeface="Tahoma"/>
              </a:rPr>
              <a:t> </a:t>
            </a:r>
            <a:r>
              <a:rPr lang="en-GB" sz="2400" spc="129" dirty="0">
                <a:solidFill>
                  <a:srgbClr val="22373A"/>
                </a:solidFill>
                <a:cs typeface="Tahoma"/>
              </a:rPr>
              <a:t>UK</a:t>
            </a:r>
            <a:r>
              <a:rPr lang="en-GB" sz="2400" spc="20" dirty="0">
                <a:solidFill>
                  <a:srgbClr val="22373A"/>
                </a:solidFill>
                <a:cs typeface="Tahoma"/>
              </a:rPr>
              <a:t> </a:t>
            </a:r>
            <a:r>
              <a:rPr lang="en-GB" sz="2400" spc="-59" dirty="0">
                <a:solidFill>
                  <a:srgbClr val="22373A"/>
                </a:solidFill>
                <a:cs typeface="Tahoma"/>
              </a:rPr>
              <a:t>scientist</a:t>
            </a:r>
            <a:r>
              <a:rPr lang="en-GB" sz="2400" spc="30" dirty="0">
                <a:solidFill>
                  <a:srgbClr val="22373A"/>
                </a:solidFill>
                <a:cs typeface="Tahoma"/>
              </a:rPr>
              <a:t> </a:t>
            </a:r>
            <a:r>
              <a:rPr lang="en-GB" sz="2400" spc="-30" dirty="0">
                <a:solidFill>
                  <a:srgbClr val="22373A"/>
                </a:solidFill>
                <a:cs typeface="Tahoma"/>
              </a:rPr>
              <a:t>Kevin</a:t>
            </a:r>
            <a:r>
              <a:rPr lang="en-GB" sz="2400" spc="30" dirty="0">
                <a:solidFill>
                  <a:srgbClr val="22373A"/>
                </a:solidFill>
                <a:cs typeface="Tahoma"/>
              </a:rPr>
              <a:t> </a:t>
            </a:r>
            <a:r>
              <a:rPr lang="en-GB" sz="2400" spc="-50" dirty="0">
                <a:solidFill>
                  <a:srgbClr val="22373A"/>
                </a:solidFill>
                <a:cs typeface="Tahoma"/>
              </a:rPr>
              <a:t>Ashton</a:t>
            </a:r>
            <a:r>
              <a:rPr lang="en-GB" sz="2400" spc="20" dirty="0">
                <a:solidFill>
                  <a:srgbClr val="22373A"/>
                </a:solidFill>
                <a:cs typeface="Tahoma"/>
              </a:rPr>
              <a:t> </a:t>
            </a:r>
            <a:r>
              <a:rPr lang="en-GB" sz="2400" spc="-40" dirty="0">
                <a:solidFill>
                  <a:srgbClr val="22373A"/>
                </a:solidFill>
                <a:cs typeface="Tahoma"/>
              </a:rPr>
              <a:t>in</a:t>
            </a:r>
            <a:r>
              <a:rPr lang="en-GB" sz="2400" spc="30" dirty="0">
                <a:solidFill>
                  <a:srgbClr val="22373A"/>
                </a:solidFill>
                <a:cs typeface="Tahoma"/>
              </a:rPr>
              <a:t> </a:t>
            </a:r>
            <a:r>
              <a:rPr lang="en-GB" sz="2400" spc="-109" dirty="0">
                <a:solidFill>
                  <a:srgbClr val="22373A"/>
                </a:solidFill>
                <a:cs typeface="Tahoma"/>
              </a:rPr>
              <a:t>1999</a:t>
            </a:r>
            <a:endParaRPr lang="en-GB" sz="2400" dirty="0">
              <a:cs typeface="Tahoma"/>
            </a:endParaRPr>
          </a:p>
          <a:p>
            <a:pPr marL="374997" marR="497060" indent="-351088">
              <a:lnSpc>
                <a:spcPct val="118000"/>
              </a:lnSpc>
              <a:tabLst>
                <a:tab pos="376255" algn="l"/>
              </a:tabLst>
            </a:pPr>
            <a:r>
              <a:rPr lang="en-GB" sz="2400" spc="10" dirty="0">
                <a:solidFill>
                  <a:srgbClr val="22373A"/>
                </a:solidFill>
                <a:cs typeface="Tahoma"/>
              </a:rPr>
              <a:t>An</a:t>
            </a:r>
            <a:r>
              <a:rPr lang="en-GB" sz="2400" spc="40" dirty="0">
                <a:solidFill>
                  <a:srgbClr val="22373A"/>
                </a:solidFill>
                <a:cs typeface="Tahoma"/>
              </a:rPr>
              <a:t> </a:t>
            </a:r>
            <a:r>
              <a:rPr lang="en-GB" sz="2400" spc="-89" dirty="0">
                <a:solidFill>
                  <a:srgbClr val="22373A"/>
                </a:solidFill>
                <a:cs typeface="Tahoma"/>
              </a:rPr>
              <a:t>umbrella</a:t>
            </a:r>
            <a:r>
              <a:rPr lang="en-GB" sz="2400" spc="40" dirty="0">
                <a:solidFill>
                  <a:srgbClr val="22373A"/>
                </a:solidFill>
                <a:cs typeface="Tahoma"/>
              </a:rPr>
              <a:t> </a:t>
            </a:r>
            <a:r>
              <a:rPr lang="en-GB" sz="2400" spc="-79" dirty="0">
                <a:solidFill>
                  <a:srgbClr val="22373A"/>
                </a:solidFill>
                <a:cs typeface="Tahoma"/>
              </a:rPr>
              <a:t>term</a:t>
            </a:r>
            <a:r>
              <a:rPr lang="en-GB" sz="2400" spc="40" dirty="0">
                <a:solidFill>
                  <a:srgbClr val="22373A"/>
                </a:solidFill>
                <a:cs typeface="Tahoma"/>
              </a:rPr>
              <a:t> </a:t>
            </a:r>
            <a:r>
              <a:rPr lang="en-GB" sz="2400" spc="-30" dirty="0">
                <a:solidFill>
                  <a:srgbClr val="22373A"/>
                </a:solidFill>
                <a:cs typeface="Tahoma"/>
              </a:rPr>
              <a:t>that</a:t>
            </a:r>
            <a:r>
              <a:rPr lang="en-GB" sz="2400" spc="40" dirty="0">
                <a:solidFill>
                  <a:srgbClr val="22373A"/>
                </a:solidFill>
                <a:cs typeface="Tahoma"/>
              </a:rPr>
              <a:t> </a:t>
            </a:r>
            <a:r>
              <a:rPr lang="en-GB" sz="2400" spc="-139" dirty="0">
                <a:solidFill>
                  <a:srgbClr val="22373A"/>
                </a:solidFill>
                <a:cs typeface="Tahoma"/>
              </a:rPr>
              <a:t>means</a:t>
            </a:r>
            <a:r>
              <a:rPr lang="en-GB" sz="2400" spc="40" dirty="0">
                <a:solidFill>
                  <a:srgbClr val="22373A"/>
                </a:solidFill>
                <a:cs typeface="Tahoma"/>
              </a:rPr>
              <a:t> </a:t>
            </a:r>
            <a:r>
              <a:rPr lang="en-GB" sz="2400" spc="-89" dirty="0">
                <a:solidFill>
                  <a:srgbClr val="22373A"/>
                </a:solidFill>
                <a:cs typeface="Tahoma"/>
              </a:rPr>
              <a:t>everything</a:t>
            </a:r>
            <a:r>
              <a:rPr lang="en-GB" sz="2400" spc="40" dirty="0">
                <a:solidFill>
                  <a:srgbClr val="22373A"/>
                </a:solidFill>
                <a:cs typeface="Tahoma"/>
              </a:rPr>
              <a:t> </a:t>
            </a:r>
            <a:r>
              <a:rPr lang="en-GB" sz="2400" spc="-79" dirty="0">
                <a:solidFill>
                  <a:srgbClr val="22373A"/>
                </a:solidFill>
                <a:cs typeface="Tahoma"/>
              </a:rPr>
              <a:t>from</a:t>
            </a:r>
            <a:r>
              <a:rPr lang="en-GB" sz="2400" spc="40" dirty="0">
                <a:solidFill>
                  <a:srgbClr val="22373A"/>
                </a:solidFill>
                <a:cs typeface="Tahoma"/>
              </a:rPr>
              <a:t> </a:t>
            </a:r>
            <a:r>
              <a:rPr lang="en-GB" sz="2400" spc="-129" dirty="0">
                <a:solidFill>
                  <a:srgbClr val="22373A"/>
                </a:solidFill>
                <a:cs typeface="Tahoma"/>
              </a:rPr>
              <a:t>embedded </a:t>
            </a:r>
            <a:r>
              <a:rPr lang="en-GB" sz="2400" spc="-654" dirty="0">
                <a:solidFill>
                  <a:srgbClr val="22373A"/>
                </a:solidFill>
                <a:cs typeface="Tahoma"/>
              </a:rPr>
              <a:t> </a:t>
            </a:r>
            <a:r>
              <a:rPr lang="en-GB" sz="2400" spc="-119" dirty="0">
                <a:solidFill>
                  <a:srgbClr val="22373A"/>
                </a:solidFill>
                <a:cs typeface="Tahoma"/>
              </a:rPr>
              <a:t>sensing</a:t>
            </a:r>
            <a:r>
              <a:rPr lang="en-GB" sz="2400" spc="20" dirty="0">
                <a:solidFill>
                  <a:srgbClr val="22373A"/>
                </a:solidFill>
                <a:cs typeface="Tahoma"/>
              </a:rPr>
              <a:t> </a:t>
            </a:r>
            <a:r>
              <a:rPr lang="en-GB" sz="2400" spc="-79" dirty="0">
                <a:solidFill>
                  <a:srgbClr val="22373A"/>
                </a:solidFill>
                <a:cs typeface="Tahoma"/>
              </a:rPr>
              <a:t>through</a:t>
            </a:r>
            <a:r>
              <a:rPr lang="en-GB" sz="2400" spc="30" dirty="0">
                <a:solidFill>
                  <a:srgbClr val="22373A"/>
                </a:solidFill>
                <a:cs typeface="Tahoma"/>
              </a:rPr>
              <a:t> </a:t>
            </a:r>
            <a:r>
              <a:rPr lang="en-GB" sz="2400" spc="-30" dirty="0">
                <a:solidFill>
                  <a:srgbClr val="22373A"/>
                </a:solidFill>
                <a:cs typeface="Tahoma"/>
              </a:rPr>
              <a:t>to</a:t>
            </a:r>
            <a:r>
              <a:rPr lang="en-GB" sz="2400" spc="30" dirty="0">
                <a:solidFill>
                  <a:srgbClr val="22373A"/>
                </a:solidFill>
                <a:cs typeface="Tahoma"/>
              </a:rPr>
              <a:t> </a:t>
            </a:r>
            <a:r>
              <a:rPr lang="en-GB" sz="2400" spc="-69" dirty="0">
                <a:solidFill>
                  <a:srgbClr val="22373A"/>
                </a:solidFill>
                <a:cs typeface="Tahoma"/>
              </a:rPr>
              <a:t>data</a:t>
            </a:r>
            <a:r>
              <a:rPr lang="en-GB" sz="2400" spc="30" dirty="0">
                <a:solidFill>
                  <a:srgbClr val="22373A"/>
                </a:solidFill>
                <a:cs typeface="Tahoma"/>
              </a:rPr>
              <a:t> </a:t>
            </a:r>
            <a:r>
              <a:rPr lang="en-GB" sz="2400" spc="-59" dirty="0">
                <a:solidFill>
                  <a:srgbClr val="22373A"/>
                </a:solidFill>
                <a:cs typeface="Tahoma"/>
              </a:rPr>
              <a:t>analytics</a:t>
            </a:r>
            <a:endParaRPr lang="en-GB" sz="2400" dirty="0">
              <a:cs typeface="Tahoma"/>
            </a:endParaRPr>
          </a:p>
          <a:p>
            <a:endParaRPr lang="en-US" dirty="0"/>
          </a:p>
        </p:txBody>
      </p:sp>
      <p:sp>
        <p:nvSpPr>
          <p:cNvPr id="7" name="TextBox 6">
            <a:extLst>
              <a:ext uri="{FF2B5EF4-FFF2-40B4-BE49-F238E27FC236}">
                <a16:creationId xmlns:a16="http://schemas.microsoft.com/office/drawing/2014/main" id="{57784D68-60C1-5FA5-F846-76E8FCE4CCB5}"/>
              </a:ext>
            </a:extLst>
          </p:cNvPr>
          <p:cNvSpPr txBox="1"/>
          <p:nvPr/>
        </p:nvSpPr>
        <p:spPr>
          <a:xfrm>
            <a:off x="11367505" y="6611309"/>
            <a:ext cx="184731" cy="369332"/>
          </a:xfrm>
          <a:prstGeom prst="rect">
            <a:avLst/>
          </a:prstGeom>
          <a:noFill/>
        </p:spPr>
        <p:txBody>
          <a:bodyPr wrap="none" rtlCol="0">
            <a:spAutoFit/>
          </a:bodyPr>
          <a:lstStyle/>
          <a:p>
            <a:endParaRPr lang="en-US" dirty="0"/>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68" dirty="0"/>
              <a:t>Sens</a:t>
            </a:r>
            <a:r>
              <a:rPr spc="-258" dirty="0"/>
              <a:t>o</a:t>
            </a:r>
            <a:r>
              <a:rPr spc="-188" dirty="0"/>
              <a:t>rs</a:t>
            </a:r>
          </a:p>
        </p:txBody>
      </p:sp>
      <p:sp>
        <p:nvSpPr>
          <p:cNvPr id="5" name="Content Placeholder 4">
            <a:extLst>
              <a:ext uri="{FF2B5EF4-FFF2-40B4-BE49-F238E27FC236}">
                <a16:creationId xmlns:a16="http://schemas.microsoft.com/office/drawing/2014/main" id="{B0C614BF-1E3E-2A6A-4759-0761BB3853B5}"/>
              </a:ext>
            </a:extLst>
          </p:cNvPr>
          <p:cNvSpPr>
            <a:spLocks noGrp="1"/>
          </p:cNvSpPr>
          <p:nvPr>
            <p:ph idx="1"/>
          </p:nvPr>
        </p:nvSpPr>
        <p:spPr/>
        <p:txBody>
          <a:bodyPr/>
          <a:lstStyle/>
          <a:p>
            <a:r>
              <a:rPr lang="en-US" dirty="0"/>
              <a:t> Sensors convert real-world parameters to digital quantities</a:t>
            </a:r>
          </a:p>
          <a:p>
            <a:r>
              <a:rPr lang="en-US" dirty="0"/>
              <a:t> Interfaces (e.g., screens and buttons) do both</a:t>
            </a:r>
          </a:p>
          <a:p>
            <a:r>
              <a:rPr lang="en-US" dirty="0"/>
              <a:t> Huge variety of sensors:</a:t>
            </a:r>
          </a:p>
          <a:p>
            <a:pPr lvl="1"/>
            <a:r>
              <a:rPr lang="en-US" dirty="0"/>
              <a:t>Temperature</a:t>
            </a:r>
          </a:p>
          <a:p>
            <a:pPr lvl="1"/>
            <a:r>
              <a:rPr lang="en-US" dirty="0"/>
              <a:t>Light</a:t>
            </a:r>
          </a:p>
          <a:p>
            <a:pPr lvl="1"/>
            <a:r>
              <a:rPr lang="en-US" dirty="0"/>
              <a:t>Sound</a:t>
            </a:r>
          </a:p>
          <a:p>
            <a:pPr lvl="1"/>
            <a:r>
              <a:rPr lang="en-US" dirty="0"/>
              <a:t>Pressure</a:t>
            </a:r>
          </a:p>
          <a:p>
            <a:pPr lvl="1"/>
            <a:r>
              <a:rPr lang="en-US" dirty="0"/>
              <a:t>Acceleration</a:t>
            </a:r>
          </a:p>
          <a:p>
            <a:pPr lvl="1"/>
            <a:r>
              <a:rPr lang="en-US" dirty="0"/>
              <a:t>etc. etc. etc.</a:t>
            </a:r>
          </a:p>
          <a:p>
            <a:endParaRPr lang="en-US" dirty="0"/>
          </a:p>
        </p:txBody>
      </p:sp>
      <p:pic>
        <p:nvPicPr>
          <p:cNvPr id="2050" name="Picture 2" descr="What is a Sensor? Different Types of Sensors, Applications">
            <a:extLst>
              <a:ext uri="{FF2B5EF4-FFF2-40B4-BE49-F238E27FC236}">
                <a16:creationId xmlns:a16="http://schemas.microsoft.com/office/drawing/2014/main" id="{C1FB07EF-28BB-9EFB-05E4-19CBEB1F2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218" y="2148035"/>
            <a:ext cx="7767782" cy="43603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A942E8-86D7-99CE-5324-45F908777D6F}"/>
              </a:ext>
            </a:extLst>
          </p:cNvPr>
          <p:cNvSpPr txBox="1"/>
          <p:nvPr/>
        </p:nvSpPr>
        <p:spPr>
          <a:xfrm>
            <a:off x="9717220" y="6251761"/>
            <a:ext cx="2474780" cy="369332"/>
          </a:xfrm>
          <a:prstGeom prst="rect">
            <a:avLst/>
          </a:prstGeom>
          <a:noFill/>
        </p:spPr>
        <p:txBody>
          <a:bodyPr wrap="none" rtlCol="0">
            <a:spAutoFit/>
          </a:bodyPr>
          <a:lstStyle/>
          <a:p>
            <a:r>
              <a:rPr lang="en-US" dirty="0" err="1"/>
              <a:t>www.electronicshub.org</a:t>
            </a:r>
            <a:endParaRPr lang="en-US" dirty="0"/>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69" dirty="0"/>
              <a:t>A</a:t>
            </a:r>
            <a:r>
              <a:rPr spc="-30" dirty="0"/>
              <a:t>ctuat</a:t>
            </a:r>
            <a:r>
              <a:rPr spc="-119" dirty="0"/>
              <a:t>o</a:t>
            </a:r>
            <a:r>
              <a:rPr spc="-188" dirty="0"/>
              <a:t>rs</a:t>
            </a:r>
          </a:p>
        </p:txBody>
      </p:sp>
      <p:sp>
        <p:nvSpPr>
          <p:cNvPr id="5" name="Content Placeholder 4">
            <a:extLst>
              <a:ext uri="{FF2B5EF4-FFF2-40B4-BE49-F238E27FC236}">
                <a16:creationId xmlns:a16="http://schemas.microsoft.com/office/drawing/2014/main" id="{BDBC38C3-EE77-B040-E557-9A60929C168B}"/>
              </a:ext>
            </a:extLst>
          </p:cNvPr>
          <p:cNvSpPr>
            <a:spLocks noGrp="1"/>
          </p:cNvSpPr>
          <p:nvPr>
            <p:ph idx="1"/>
          </p:nvPr>
        </p:nvSpPr>
        <p:spPr/>
        <p:txBody>
          <a:bodyPr/>
          <a:lstStyle/>
          <a:p>
            <a:r>
              <a:rPr lang="en-US" dirty="0"/>
              <a:t> Components that affect physical changes in the real world</a:t>
            </a:r>
          </a:p>
          <a:p>
            <a:r>
              <a:rPr lang="en-US" dirty="0"/>
              <a:t>Many types:</a:t>
            </a:r>
          </a:p>
          <a:p>
            <a:pPr lvl="1"/>
            <a:r>
              <a:rPr lang="en-US" dirty="0"/>
              <a:t>Motors</a:t>
            </a:r>
          </a:p>
          <a:p>
            <a:pPr lvl="1"/>
            <a:r>
              <a:rPr lang="en-US" dirty="0"/>
              <a:t>Lasers</a:t>
            </a:r>
          </a:p>
          <a:p>
            <a:pPr lvl="1"/>
            <a:r>
              <a:rPr lang="en-US" dirty="0"/>
              <a:t>LEDs</a:t>
            </a:r>
          </a:p>
          <a:p>
            <a:pPr lvl="1"/>
            <a:r>
              <a:rPr lang="en-US" dirty="0"/>
              <a:t>Display Screens</a:t>
            </a:r>
          </a:p>
          <a:p>
            <a:pPr lvl="1"/>
            <a:r>
              <a:rPr lang="en-US" dirty="0"/>
              <a:t>etc.</a:t>
            </a:r>
          </a:p>
          <a:p>
            <a:endParaRPr lang="en-US" dirty="0"/>
          </a:p>
        </p:txBody>
      </p:sp>
      <p:pic>
        <p:nvPicPr>
          <p:cNvPr id="3074" name="Picture 2" descr="Types of Motors | Adafruit Motor Selection Guide | Adafruit Learning System">
            <a:extLst>
              <a:ext uri="{FF2B5EF4-FFF2-40B4-BE49-F238E27FC236}">
                <a16:creationId xmlns:a16="http://schemas.microsoft.com/office/drawing/2014/main" id="{12CF922B-0B63-A380-D01E-F5D9BF601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586" y="3514586"/>
            <a:ext cx="3973413" cy="2980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5BA4D1-B9C1-DD83-9185-D1C301D13BFC}"/>
              </a:ext>
            </a:extLst>
          </p:cNvPr>
          <p:cNvSpPr txBox="1"/>
          <p:nvPr/>
        </p:nvSpPr>
        <p:spPr>
          <a:xfrm>
            <a:off x="1351586" y="6125313"/>
            <a:ext cx="1388457" cy="369332"/>
          </a:xfrm>
          <a:prstGeom prst="rect">
            <a:avLst/>
          </a:prstGeom>
          <a:noFill/>
        </p:spPr>
        <p:txBody>
          <a:bodyPr wrap="none" rtlCol="0">
            <a:spAutoFit/>
          </a:bodyPr>
          <a:lstStyle/>
          <a:p>
            <a:r>
              <a:rPr lang="en-US" dirty="0" err="1"/>
              <a:t>adafruit.com</a:t>
            </a:r>
            <a:endParaRPr lang="en-US" dirty="0"/>
          </a:p>
        </p:txBody>
      </p:sp>
      <p:pic>
        <p:nvPicPr>
          <p:cNvPr id="3076" name="Picture 4" descr="What is LED? Types of LED, Application, Working, Symbol, Diagram &amp;  Construction [Complete Details] - Engineering Learn">
            <a:extLst>
              <a:ext uri="{FF2B5EF4-FFF2-40B4-BE49-F238E27FC236}">
                <a16:creationId xmlns:a16="http://schemas.microsoft.com/office/drawing/2014/main" id="{32151291-52A7-6BA3-3247-B21DF779E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272" y="3429000"/>
            <a:ext cx="5472648" cy="2880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7775E3-6BB0-554C-B5B0-E9BA9693A054}"/>
              </a:ext>
            </a:extLst>
          </p:cNvPr>
          <p:cNvSpPr txBox="1"/>
          <p:nvPr/>
        </p:nvSpPr>
        <p:spPr>
          <a:xfrm>
            <a:off x="5885640" y="6239374"/>
            <a:ext cx="6100618" cy="369332"/>
          </a:xfrm>
          <a:prstGeom prst="rect">
            <a:avLst/>
          </a:prstGeom>
          <a:noFill/>
        </p:spPr>
        <p:txBody>
          <a:bodyPr wrap="square">
            <a:spAutoFit/>
          </a:bodyPr>
          <a:lstStyle/>
          <a:p>
            <a:r>
              <a:rPr lang="en-US" dirty="0" err="1"/>
              <a:t>engineeringlearn.com</a:t>
            </a:r>
            <a:endParaRPr lang="en-US" dirty="0"/>
          </a:p>
        </p:txBody>
      </p:sp>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Key</a:t>
            </a:r>
            <a:r>
              <a:rPr spc="59" dirty="0"/>
              <a:t> </a:t>
            </a:r>
            <a:r>
              <a:rPr spc="-89" dirty="0"/>
              <a:t>parameters</a:t>
            </a:r>
          </a:p>
        </p:txBody>
      </p:sp>
      <p:sp>
        <p:nvSpPr>
          <p:cNvPr id="5" name="Content Placeholder 4">
            <a:extLst>
              <a:ext uri="{FF2B5EF4-FFF2-40B4-BE49-F238E27FC236}">
                <a16:creationId xmlns:a16="http://schemas.microsoft.com/office/drawing/2014/main" id="{467AD7F2-1E16-3324-D656-ADE9CBC200D1}"/>
              </a:ext>
            </a:extLst>
          </p:cNvPr>
          <p:cNvSpPr>
            <a:spLocks noGrp="1"/>
          </p:cNvSpPr>
          <p:nvPr>
            <p:ph idx="1"/>
          </p:nvPr>
        </p:nvSpPr>
        <p:spPr/>
        <p:txBody>
          <a:bodyPr/>
          <a:lstStyle/>
          <a:p>
            <a:r>
              <a:rPr lang="en-US" dirty="0"/>
              <a:t> Sampling rate, e.g. 100 Hz</a:t>
            </a:r>
          </a:p>
          <a:p>
            <a:r>
              <a:rPr lang="en-US" dirty="0"/>
              <a:t> Resolution, e.g. 10 bit</a:t>
            </a:r>
          </a:p>
          <a:p>
            <a:r>
              <a:rPr lang="en-US" dirty="0"/>
              <a:t> Power consumption, e.g. 1~mW</a:t>
            </a:r>
          </a:p>
          <a:p>
            <a:r>
              <a:rPr lang="en-US" dirty="0"/>
              <a:t> Size, e.g. 6 mm x 4 mm</a:t>
            </a:r>
          </a:p>
          <a:p>
            <a:r>
              <a:rPr lang="en-US" dirty="0"/>
              <a:t> Cost</a:t>
            </a:r>
          </a:p>
          <a:p>
            <a:endParaRPr lang="en-US" dirty="0"/>
          </a:p>
        </p:txBody>
      </p:sp>
    </p:spTree>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99" dirty="0"/>
              <a:t>Example</a:t>
            </a:r>
            <a:r>
              <a:rPr spc="198" dirty="0"/>
              <a:t> </a:t>
            </a:r>
            <a:r>
              <a:rPr spc="-149" dirty="0"/>
              <a:t>Sensor:</a:t>
            </a:r>
            <a:r>
              <a:rPr spc="486" dirty="0"/>
              <a:t> </a:t>
            </a:r>
            <a:r>
              <a:rPr spc="109" dirty="0"/>
              <a:t>MEMS</a:t>
            </a:r>
            <a:r>
              <a:rPr spc="208" dirty="0"/>
              <a:t> </a:t>
            </a:r>
            <a:r>
              <a:rPr spc="-119" dirty="0"/>
              <a:t>microphone</a:t>
            </a:r>
          </a:p>
        </p:txBody>
      </p:sp>
      <p:pic>
        <p:nvPicPr>
          <p:cNvPr id="3" name="object 3"/>
          <p:cNvPicPr/>
          <p:nvPr/>
        </p:nvPicPr>
        <p:blipFill>
          <a:blip r:embed="rId3" cstate="print"/>
          <a:stretch>
            <a:fillRect/>
          </a:stretch>
        </p:blipFill>
        <p:spPr>
          <a:xfrm>
            <a:off x="4360385" y="1252530"/>
            <a:ext cx="3467303" cy="2461786"/>
          </a:xfrm>
          <a:prstGeom prst="rect">
            <a:avLst/>
          </a:prstGeom>
        </p:spPr>
      </p:pic>
      <p:sp>
        <p:nvSpPr>
          <p:cNvPr id="4" name="object 4"/>
          <p:cNvSpPr txBox="1"/>
          <p:nvPr/>
        </p:nvSpPr>
        <p:spPr>
          <a:xfrm>
            <a:off x="2414651" y="4332665"/>
            <a:ext cx="4064466"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 dirty="0">
                <a:solidFill>
                  <a:srgbClr val="22373A"/>
                </a:solidFill>
                <a:cs typeface="Tahoma"/>
              </a:rPr>
              <a:t>Digital</a:t>
            </a:r>
            <a:r>
              <a:rPr sz="2400" spc="-50" dirty="0">
                <a:solidFill>
                  <a:srgbClr val="22373A"/>
                </a:solidFill>
                <a:cs typeface="Tahoma"/>
              </a:rPr>
              <a:t> output</a:t>
            </a:r>
            <a:endParaRPr sz="2400" dirty="0">
              <a:cs typeface="Tahoma"/>
            </a:endParaRPr>
          </a:p>
          <a:p>
            <a:pPr marL="374997" indent="-351088">
              <a:spcBef>
                <a:spcPts val="466"/>
              </a:spcBef>
              <a:buFont typeface="Wingdings" pitchFamily="2" charset="2"/>
              <a:buChar char="q"/>
              <a:tabLst>
                <a:tab pos="376255" algn="l"/>
              </a:tabLst>
            </a:pPr>
            <a:r>
              <a:rPr sz="2400" spc="-40" dirty="0">
                <a:solidFill>
                  <a:srgbClr val="22373A"/>
                </a:solidFill>
                <a:cs typeface="Tahoma"/>
              </a:rPr>
              <a:t>700</a:t>
            </a:r>
            <a:r>
              <a:rPr sz="2400" i="1" spc="-40" dirty="0">
                <a:solidFill>
                  <a:srgbClr val="22373A"/>
                </a:solidFill>
                <a:cs typeface="Arial"/>
              </a:rPr>
              <a:t>µ</a:t>
            </a:r>
            <a:r>
              <a:rPr sz="2400" spc="-40" dirty="0">
                <a:solidFill>
                  <a:srgbClr val="22373A"/>
                </a:solidFill>
                <a:cs typeface="Tahoma"/>
              </a:rPr>
              <a:t>A</a:t>
            </a:r>
            <a:r>
              <a:rPr sz="2400" spc="-20" dirty="0">
                <a:solidFill>
                  <a:srgbClr val="22373A"/>
                </a:solidFill>
                <a:cs typeface="Tahoma"/>
              </a:rPr>
              <a:t> </a:t>
            </a:r>
            <a:r>
              <a:rPr sz="2400" spc="-139" dirty="0">
                <a:solidFill>
                  <a:srgbClr val="22373A"/>
                </a:solidFill>
                <a:cs typeface="Tahoma"/>
              </a:rPr>
              <a:t>when</a:t>
            </a:r>
            <a:r>
              <a:rPr sz="2400" spc="-10" dirty="0">
                <a:solidFill>
                  <a:srgbClr val="22373A"/>
                </a:solidFill>
                <a:cs typeface="Tahoma"/>
              </a:rPr>
              <a:t> </a:t>
            </a:r>
            <a:r>
              <a:rPr sz="2400" spc="-59" dirty="0">
                <a:solidFill>
                  <a:srgbClr val="22373A"/>
                </a:solidFill>
                <a:cs typeface="Tahoma"/>
              </a:rPr>
              <a:t>active</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96</a:t>
            </a:r>
            <a:r>
              <a:rPr sz="2400" spc="10" dirty="0">
                <a:solidFill>
                  <a:srgbClr val="22373A"/>
                </a:solidFill>
                <a:cs typeface="Tahoma"/>
              </a:rPr>
              <a:t> </a:t>
            </a:r>
            <a:r>
              <a:rPr sz="2400" dirty="0">
                <a:solidFill>
                  <a:srgbClr val="22373A"/>
                </a:solidFill>
                <a:cs typeface="Tahoma"/>
              </a:rPr>
              <a:t>kHz</a:t>
            </a:r>
            <a:r>
              <a:rPr sz="2400" spc="10" dirty="0">
                <a:solidFill>
                  <a:srgbClr val="22373A"/>
                </a:solidFill>
                <a:cs typeface="Tahoma"/>
              </a:rPr>
              <a:t> </a:t>
            </a:r>
            <a:r>
              <a:rPr sz="2400" spc="-89" dirty="0">
                <a:solidFill>
                  <a:srgbClr val="22373A"/>
                </a:solidFill>
                <a:cs typeface="Tahoma"/>
              </a:rPr>
              <a:t>maximum</a:t>
            </a:r>
            <a:r>
              <a:rPr sz="2400" spc="10" dirty="0">
                <a:solidFill>
                  <a:srgbClr val="22373A"/>
                </a:solidFill>
                <a:cs typeface="Tahoma"/>
              </a:rPr>
              <a:t> </a:t>
            </a:r>
            <a:r>
              <a:rPr sz="2400" spc="-89" dirty="0">
                <a:solidFill>
                  <a:srgbClr val="22373A"/>
                </a:solidFill>
                <a:cs typeface="Tahoma"/>
              </a:rPr>
              <a:t>sampling</a:t>
            </a:r>
            <a:r>
              <a:rPr sz="2400" spc="20" dirty="0">
                <a:solidFill>
                  <a:srgbClr val="22373A"/>
                </a:solidFill>
                <a:cs typeface="Tahoma"/>
              </a:rPr>
              <a:t> </a:t>
            </a:r>
            <a:r>
              <a:rPr sz="2400" spc="-79" dirty="0">
                <a:solidFill>
                  <a:srgbClr val="22373A"/>
                </a:solidFill>
                <a:cs typeface="Tahoma"/>
              </a:rPr>
              <a:t>rate</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136</a:t>
            </a:r>
            <a:r>
              <a:rPr sz="2400" dirty="0">
                <a:solidFill>
                  <a:srgbClr val="22373A"/>
                </a:solidFill>
                <a:cs typeface="Tahoma"/>
              </a:rPr>
              <a:t> </a:t>
            </a:r>
            <a:r>
              <a:rPr sz="2400" spc="30" dirty="0">
                <a:solidFill>
                  <a:srgbClr val="22373A"/>
                </a:solidFill>
                <a:cs typeface="Tahoma"/>
              </a:rPr>
              <a:t>dB</a:t>
            </a:r>
            <a:r>
              <a:rPr sz="2400" dirty="0">
                <a:solidFill>
                  <a:srgbClr val="22373A"/>
                </a:solidFill>
                <a:cs typeface="Tahoma"/>
              </a:rPr>
              <a:t> </a:t>
            </a:r>
            <a:r>
              <a:rPr sz="2400" spc="79" dirty="0">
                <a:solidFill>
                  <a:srgbClr val="22373A"/>
                </a:solidFill>
                <a:cs typeface="Tahoma"/>
              </a:rPr>
              <a:t>SPL</a:t>
            </a:r>
            <a:r>
              <a:rPr sz="2400" dirty="0">
                <a:solidFill>
                  <a:srgbClr val="22373A"/>
                </a:solidFill>
                <a:cs typeface="Tahoma"/>
              </a:rPr>
              <a:t> </a:t>
            </a:r>
            <a:r>
              <a:rPr sz="2400" spc="-89" dirty="0">
                <a:solidFill>
                  <a:srgbClr val="22373A"/>
                </a:solidFill>
                <a:cs typeface="Tahoma"/>
              </a:rPr>
              <a:t>maximum</a:t>
            </a:r>
            <a:r>
              <a:rPr sz="2400" dirty="0">
                <a:solidFill>
                  <a:srgbClr val="22373A"/>
                </a:solidFill>
                <a:cs typeface="Tahoma"/>
              </a:rPr>
              <a:t> </a:t>
            </a:r>
            <a:r>
              <a:rPr sz="2400" spc="-89" dirty="0">
                <a:solidFill>
                  <a:srgbClr val="22373A"/>
                </a:solidFill>
                <a:cs typeface="Tahoma"/>
              </a:rPr>
              <a:t>level</a:t>
            </a:r>
            <a:endParaRPr sz="2400" dirty="0">
              <a:cs typeface="Tahoma"/>
            </a:endParaRPr>
          </a:p>
        </p:txBody>
      </p:sp>
    </p:spTree>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2262C-8B0B-367C-4AF6-617C0E704946}"/>
              </a:ext>
            </a:extLst>
          </p:cNvPr>
          <p:cNvSpPr>
            <a:spLocks noGrp="1"/>
          </p:cNvSpPr>
          <p:nvPr>
            <p:ph type="title"/>
          </p:nvPr>
        </p:nvSpPr>
        <p:spPr>
          <a:xfrm>
            <a:off x="838200" y="2280975"/>
            <a:ext cx="10515600" cy="1969477"/>
          </a:xfrm>
        </p:spPr>
        <p:txBody>
          <a:bodyPr>
            <a:normAutofit/>
          </a:bodyPr>
          <a:lstStyle/>
          <a:p>
            <a:r>
              <a:rPr lang="en-US" sz="3600" dirty="0"/>
              <a:t>Anatomy of a Thing</a:t>
            </a:r>
            <a:br>
              <a:rPr lang="en-US" dirty="0"/>
            </a:br>
            <a:r>
              <a:rPr lang="en-US" dirty="0"/>
              <a:t>Power</a:t>
            </a:r>
            <a:br>
              <a:rPr lang="en-US" dirty="0"/>
            </a:br>
            <a:endParaRPr lang="en-US" dirty="0"/>
          </a:p>
        </p:txBody>
      </p:sp>
      <p:sp>
        <p:nvSpPr>
          <p:cNvPr id="3" name="object 3"/>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17</a:t>
            </a:r>
          </a:p>
        </p:txBody>
      </p:sp>
    </p:spTree>
    <p:extLst>
      <p:ext uri="{BB962C8B-B14F-4D97-AF65-F5344CB8AC3E}">
        <p14:creationId xmlns:p14="http://schemas.microsoft.com/office/powerpoint/2010/main" val="4190265266"/>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Energy</a:t>
            </a:r>
          </a:p>
        </p:txBody>
      </p:sp>
      <p:sp>
        <p:nvSpPr>
          <p:cNvPr id="3" name="object 3"/>
          <p:cNvSpPr txBox="1">
            <a:spLocks noGrp="1"/>
          </p:cNvSpPr>
          <p:nvPr>
            <p:ph idx="1"/>
          </p:nvPr>
        </p:nvSpPr>
        <p:spPr>
          <a:xfrm>
            <a:off x="838200" y="861772"/>
            <a:ext cx="10515600" cy="2954720"/>
          </a:xfrm>
          <a:prstGeom prst="rect">
            <a:avLst/>
          </a:prstGeom>
        </p:spPr>
        <p:txBody>
          <a:bodyPr vert="horz" wrap="square" lIns="0" tIns="1701864" rIns="0" bIns="0" rtlCol="0">
            <a:spAutoFit/>
          </a:bodyPr>
          <a:lstStyle/>
          <a:p>
            <a:pPr marL="568788" indent="-351088">
              <a:lnSpc>
                <a:spcPct val="100000"/>
              </a:lnSpc>
              <a:spcBef>
                <a:spcPts val="674"/>
              </a:spcBef>
              <a:tabLst>
                <a:tab pos="571304" algn="l"/>
              </a:tabLst>
            </a:pPr>
            <a:r>
              <a:rPr spc="-50" dirty="0"/>
              <a:t>To</a:t>
            </a:r>
            <a:r>
              <a:rPr spc="40" dirty="0"/>
              <a:t> </a:t>
            </a:r>
            <a:r>
              <a:rPr spc="-99" dirty="0"/>
              <a:t>perform</a:t>
            </a:r>
            <a:r>
              <a:rPr spc="40" dirty="0"/>
              <a:t> </a:t>
            </a:r>
            <a:r>
              <a:rPr spc="-99" dirty="0"/>
              <a:t>any</a:t>
            </a:r>
            <a:r>
              <a:rPr spc="50" dirty="0"/>
              <a:t> </a:t>
            </a:r>
            <a:r>
              <a:rPr spc="-89" dirty="0"/>
              <a:t>meaningful</a:t>
            </a:r>
            <a:r>
              <a:rPr spc="40" dirty="0"/>
              <a:t> </a:t>
            </a:r>
            <a:r>
              <a:rPr spc="-69" dirty="0"/>
              <a:t>operation,</a:t>
            </a:r>
            <a:r>
              <a:rPr spc="50" dirty="0"/>
              <a:t> </a:t>
            </a:r>
            <a:r>
              <a:rPr spc="-129" dirty="0"/>
              <a:t>energy</a:t>
            </a:r>
            <a:r>
              <a:rPr spc="40" dirty="0"/>
              <a:t> </a:t>
            </a:r>
            <a:r>
              <a:rPr spc="-69" dirty="0"/>
              <a:t>is</a:t>
            </a:r>
            <a:r>
              <a:rPr spc="50" dirty="0"/>
              <a:t> </a:t>
            </a:r>
            <a:r>
              <a:rPr spc="-99" dirty="0"/>
              <a:t>required</a:t>
            </a:r>
          </a:p>
          <a:p>
            <a:pPr marL="568788" indent="-351088">
              <a:lnSpc>
                <a:spcPct val="100000"/>
              </a:lnSpc>
              <a:spcBef>
                <a:spcPts val="466"/>
              </a:spcBef>
              <a:tabLst>
                <a:tab pos="571304" algn="l"/>
              </a:tabLst>
            </a:pPr>
            <a:r>
              <a:rPr spc="129" dirty="0"/>
              <a:t>A</a:t>
            </a:r>
            <a:r>
              <a:rPr spc="10" dirty="0"/>
              <a:t> </a:t>
            </a:r>
            <a:r>
              <a:rPr spc="-99" dirty="0"/>
              <a:t>pervasive</a:t>
            </a:r>
            <a:r>
              <a:rPr spc="20" dirty="0"/>
              <a:t> </a:t>
            </a:r>
            <a:r>
              <a:rPr spc="-40" dirty="0"/>
              <a:t>IoT</a:t>
            </a:r>
            <a:r>
              <a:rPr spc="20" dirty="0"/>
              <a:t> </a:t>
            </a:r>
            <a:r>
              <a:rPr spc="-99" dirty="0"/>
              <a:t>requires</a:t>
            </a:r>
            <a:r>
              <a:rPr spc="20" dirty="0"/>
              <a:t> </a:t>
            </a:r>
            <a:r>
              <a:rPr spc="-69" dirty="0"/>
              <a:t>ubiquitous</a:t>
            </a:r>
            <a:r>
              <a:rPr spc="10" dirty="0"/>
              <a:t> </a:t>
            </a:r>
            <a:r>
              <a:rPr spc="-129" dirty="0"/>
              <a:t>power</a:t>
            </a:r>
            <a:r>
              <a:rPr lang="en-GB" spc="-129" dirty="0"/>
              <a:t> </a:t>
            </a:r>
          </a:p>
          <a:p>
            <a:pPr marL="568788" indent="-351088">
              <a:lnSpc>
                <a:spcPct val="100000"/>
              </a:lnSpc>
              <a:spcBef>
                <a:spcPts val="466"/>
              </a:spcBef>
              <a:tabLst>
                <a:tab pos="571304" algn="l"/>
              </a:tabLst>
            </a:pPr>
            <a:r>
              <a:rPr spc="-89" dirty="0"/>
              <a:t>Energy</a:t>
            </a:r>
            <a:r>
              <a:rPr spc="10" dirty="0"/>
              <a:t> </a:t>
            </a:r>
            <a:r>
              <a:rPr spc="-69" dirty="0"/>
              <a:t>is</a:t>
            </a:r>
            <a:r>
              <a:rPr spc="20" dirty="0"/>
              <a:t> </a:t>
            </a:r>
            <a:r>
              <a:rPr spc="-139" dirty="0"/>
              <a:t>one</a:t>
            </a:r>
            <a:r>
              <a:rPr spc="10" dirty="0"/>
              <a:t> </a:t>
            </a:r>
            <a:r>
              <a:rPr spc="-69" dirty="0"/>
              <a:t>of</a:t>
            </a:r>
            <a:r>
              <a:rPr spc="20" dirty="0"/>
              <a:t> </a:t>
            </a:r>
            <a:r>
              <a:rPr spc="-79" dirty="0"/>
              <a:t>the</a:t>
            </a:r>
            <a:r>
              <a:rPr spc="10" dirty="0"/>
              <a:t> </a:t>
            </a:r>
            <a:r>
              <a:rPr spc="-129" dirty="0"/>
              <a:t>key</a:t>
            </a:r>
            <a:r>
              <a:rPr spc="10" dirty="0"/>
              <a:t> </a:t>
            </a:r>
            <a:r>
              <a:rPr spc="-40" dirty="0"/>
              <a:t>limitations</a:t>
            </a:r>
            <a:r>
              <a:rPr spc="10" dirty="0"/>
              <a:t> </a:t>
            </a:r>
            <a:r>
              <a:rPr spc="-30" dirty="0"/>
              <a:t>that</a:t>
            </a:r>
            <a:r>
              <a:rPr spc="20" dirty="0"/>
              <a:t> </a:t>
            </a:r>
            <a:r>
              <a:rPr lang="en-GB" spc="-79" dirty="0"/>
              <a:t>constrain</a:t>
            </a:r>
            <a:r>
              <a:rPr spc="20" dirty="0"/>
              <a:t> </a:t>
            </a:r>
            <a:r>
              <a:rPr lang="en-GB" spc="20" dirty="0"/>
              <a:t>the </a:t>
            </a:r>
            <a:r>
              <a:rPr spc="-119" dirty="0"/>
              <a:t>widespread </a:t>
            </a:r>
            <a:r>
              <a:rPr spc="-654" dirty="0"/>
              <a:t> </a:t>
            </a:r>
            <a:r>
              <a:rPr spc="-99" dirty="0"/>
              <a:t>deployment</a:t>
            </a:r>
          </a:p>
        </p:txBody>
      </p:sp>
    </p:spTree>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69" dirty="0"/>
              <a:t>Wires</a:t>
            </a:r>
          </a:p>
        </p:txBody>
      </p:sp>
      <p:sp>
        <p:nvSpPr>
          <p:cNvPr id="3" name="object 3"/>
          <p:cNvSpPr txBox="1"/>
          <p:nvPr/>
        </p:nvSpPr>
        <p:spPr>
          <a:xfrm>
            <a:off x="2414651" y="1581664"/>
            <a:ext cx="8015538" cy="1322639"/>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29" dirty="0">
                <a:solidFill>
                  <a:srgbClr val="22373A"/>
                </a:solidFill>
                <a:cs typeface="Tahoma"/>
              </a:rPr>
              <a:t>If</a:t>
            </a:r>
            <a:r>
              <a:rPr sz="2400" spc="10" dirty="0">
                <a:solidFill>
                  <a:srgbClr val="22373A"/>
                </a:solidFill>
                <a:cs typeface="Tahoma"/>
              </a:rPr>
              <a:t> </a:t>
            </a:r>
            <a:r>
              <a:rPr sz="2400" spc="-89" dirty="0">
                <a:solidFill>
                  <a:srgbClr val="22373A"/>
                </a:solidFill>
                <a:cs typeface="Tahoma"/>
              </a:rPr>
              <a:t>possible,</a:t>
            </a:r>
            <a:r>
              <a:rPr sz="2400" spc="10" dirty="0">
                <a:solidFill>
                  <a:srgbClr val="22373A"/>
                </a:solidFill>
                <a:cs typeface="Tahoma"/>
              </a:rPr>
              <a:t> </a:t>
            </a:r>
            <a:r>
              <a:rPr sz="2400" spc="-89" dirty="0">
                <a:solidFill>
                  <a:srgbClr val="22373A"/>
                </a:solidFill>
                <a:cs typeface="Tahoma"/>
              </a:rPr>
              <a:t>get</a:t>
            </a:r>
            <a:r>
              <a:rPr sz="2400" spc="10" dirty="0">
                <a:solidFill>
                  <a:srgbClr val="22373A"/>
                </a:solidFill>
                <a:cs typeface="Tahoma"/>
              </a:rPr>
              <a:t> </a:t>
            </a:r>
            <a:r>
              <a:rPr sz="2400" spc="-89" dirty="0">
                <a:solidFill>
                  <a:srgbClr val="22373A"/>
                </a:solidFill>
                <a:cs typeface="Tahoma"/>
              </a:rPr>
              <a:t>mains</a:t>
            </a:r>
            <a:r>
              <a:rPr sz="2400" spc="10" dirty="0">
                <a:solidFill>
                  <a:srgbClr val="22373A"/>
                </a:solidFill>
                <a:cs typeface="Tahoma"/>
              </a:rPr>
              <a:t> </a:t>
            </a:r>
            <a:r>
              <a:rPr sz="2400" spc="-129" dirty="0">
                <a:solidFill>
                  <a:srgbClr val="22373A"/>
                </a:solidFill>
                <a:cs typeface="Tahoma"/>
              </a:rPr>
              <a:t>power</a:t>
            </a:r>
            <a:endParaRPr sz="2400" dirty="0">
              <a:cs typeface="Tahoma"/>
            </a:endParaRPr>
          </a:p>
          <a:p>
            <a:pPr marL="374997" indent="-351088">
              <a:spcBef>
                <a:spcPts val="466"/>
              </a:spcBef>
              <a:buFont typeface="Wingdings" pitchFamily="2" charset="2"/>
              <a:buChar char="q"/>
              <a:tabLst>
                <a:tab pos="376255" algn="l"/>
              </a:tabLst>
            </a:pPr>
            <a:r>
              <a:rPr sz="2400" spc="-59" dirty="0">
                <a:solidFill>
                  <a:srgbClr val="22373A"/>
                </a:solidFill>
                <a:cs typeface="Tahoma"/>
              </a:rPr>
              <a:t>Perpetual</a:t>
            </a:r>
            <a:r>
              <a:rPr sz="2400" spc="20" dirty="0">
                <a:solidFill>
                  <a:srgbClr val="22373A"/>
                </a:solidFill>
                <a:cs typeface="Tahoma"/>
              </a:rPr>
              <a:t> </a:t>
            </a:r>
            <a:r>
              <a:rPr sz="2400" spc="-69" dirty="0">
                <a:solidFill>
                  <a:srgbClr val="22373A"/>
                </a:solidFill>
                <a:cs typeface="Tahoma"/>
              </a:rPr>
              <a:t>computing</a:t>
            </a:r>
            <a:r>
              <a:rPr sz="2400" spc="20" dirty="0">
                <a:solidFill>
                  <a:srgbClr val="22373A"/>
                </a:solidFill>
                <a:cs typeface="Tahoma"/>
              </a:rPr>
              <a:t> </a:t>
            </a:r>
            <a:r>
              <a:rPr sz="2400" spc="-50" dirty="0">
                <a:solidFill>
                  <a:srgbClr val="22373A"/>
                </a:solidFill>
                <a:cs typeface="Tahoma"/>
              </a:rPr>
              <a:t>without</a:t>
            </a:r>
            <a:r>
              <a:rPr sz="2400" spc="20" dirty="0">
                <a:solidFill>
                  <a:srgbClr val="22373A"/>
                </a:solidFill>
                <a:cs typeface="Tahoma"/>
              </a:rPr>
              <a:t> </a:t>
            </a:r>
            <a:r>
              <a:rPr sz="2400" spc="-99" dirty="0">
                <a:solidFill>
                  <a:srgbClr val="22373A"/>
                </a:solidFill>
                <a:cs typeface="Tahoma"/>
              </a:rPr>
              <a:t>any</a:t>
            </a:r>
            <a:r>
              <a:rPr sz="2400" spc="3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79" dirty="0">
                <a:solidFill>
                  <a:srgbClr val="22373A"/>
                </a:solidFill>
                <a:cs typeface="Tahoma"/>
              </a:rPr>
              <a:t>the</a:t>
            </a:r>
            <a:r>
              <a:rPr sz="2400" spc="20" dirty="0">
                <a:solidFill>
                  <a:srgbClr val="22373A"/>
                </a:solidFill>
                <a:cs typeface="Tahoma"/>
              </a:rPr>
              <a:t> </a:t>
            </a:r>
            <a:r>
              <a:rPr sz="2400" spc="-109" dirty="0">
                <a:solidFill>
                  <a:srgbClr val="22373A"/>
                </a:solidFill>
                <a:cs typeface="Tahoma"/>
              </a:rPr>
              <a:t>fuss</a:t>
            </a:r>
            <a:endParaRPr sz="2400" dirty="0">
              <a:cs typeface="Tahoma"/>
            </a:endParaRPr>
          </a:p>
          <a:p>
            <a:pPr marL="374997" indent="-351088">
              <a:spcBef>
                <a:spcPts val="476"/>
              </a:spcBef>
              <a:buFont typeface="Wingdings" pitchFamily="2" charset="2"/>
              <a:buChar char="q"/>
              <a:tabLst>
                <a:tab pos="376255" algn="l"/>
              </a:tabLst>
            </a:pPr>
            <a:r>
              <a:rPr lang="en-GB" sz="2400" spc="-40" dirty="0">
                <a:solidFill>
                  <a:srgbClr val="22373A"/>
                </a:solidFill>
                <a:cs typeface="Tahoma"/>
              </a:rPr>
              <a:t>A significant</a:t>
            </a:r>
            <a:r>
              <a:rPr sz="2400" spc="30" dirty="0">
                <a:solidFill>
                  <a:srgbClr val="22373A"/>
                </a:solidFill>
                <a:cs typeface="Tahoma"/>
              </a:rPr>
              <a:t> </a:t>
            </a:r>
            <a:r>
              <a:rPr sz="2400" spc="-30" dirty="0">
                <a:solidFill>
                  <a:srgbClr val="22373A"/>
                </a:solidFill>
                <a:cs typeface="Tahoma"/>
              </a:rPr>
              <a:t>limitation</a:t>
            </a:r>
            <a:r>
              <a:rPr sz="2400" spc="30" dirty="0">
                <a:solidFill>
                  <a:srgbClr val="22373A"/>
                </a:solidFill>
                <a:cs typeface="Tahoma"/>
              </a:rPr>
              <a:t> </a:t>
            </a:r>
            <a:r>
              <a:rPr sz="2400" spc="-109" dirty="0">
                <a:solidFill>
                  <a:srgbClr val="22373A"/>
                </a:solidFill>
                <a:cs typeface="Tahoma"/>
              </a:rPr>
              <a:t>on</a:t>
            </a:r>
            <a:r>
              <a:rPr sz="2400" spc="30" dirty="0">
                <a:solidFill>
                  <a:srgbClr val="22373A"/>
                </a:solidFill>
                <a:cs typeface="Tahoma"/>
              </a:rPr>
              <a:t> </a:t>
            </a:r>
            <a:r>
              <a:rPr sz="2400" spc="-139" dirty="0">
                <a:solidFill>
                  <a:srgbClr val="22373A"/>
                </a:solidFill>
                <a:cs typeface="Tahoma"/>
              </a:rPr>
              <a:t>where</a:t>
            </a:r>
            <a:r>
              <a:rPr sz="2400" spc="40" dirty="0">
                <a:solidFill>
                  <a:srgbClr val="22373A"/>
                </a:solidFill>
                <a:cs typeface="Tahoma"/>
              </a:rPr>
              <a:t> </a:t>
            </a:r>
            <a:r>
              <a:rPr sz="2400" spc="-109" dirty="0">
                <a:solidFill>
                  <a:srgbClr val="22373A"/>
                </a:solidFill>
                <a:cs typeface="Tahoma"/>
              </a:rPr>
              <a:t>devices</a:t>
            </a:r>
            <a:r>
              <a:rPr sz="2400" spc="30" dirty="0">
                <a:solidFill>
                  <a:srgbClr val="22373A"/>
                </a:solidFill>
                <a:cs typeface="Tahoma"/>
              </a:rPr>
              <a:t> </a:t>
            </a:r>
            <a:r>
              <a:rPr sz="2400" spc="-89" dirty="0">
                <a:solidFill>
                  <a:srgbClr val="22373A"/>
                </a:solidFill>
                <a:cs typeface="Tahoma"/>
              </a:rPr>
              <a:t>can</a:t>
            </a:r>
            <a:r>
              <a:rPr sz="2400" spc="30" dirty="0">
                <a:solidFill>
                  <a:srgbClr val="22373A"/>
                </a:solidFill>
                <a:cs typeface="Tahoma"/>
              </a:rPr>
              <a:t> </a:t>
            </a:r>
            <a:r>
              <a:rPr sz="2400" spc="-109" dirty="0">
                <a:solidFill>
                  <a:srgbClr val="22373A"/>
                </a:solidFill>
                <a:cs typeface="Tahoma"/>
              </a:rPr>
              <a:t>be</a:t>
            </a:r>
            <a:r>
              <a:rPr sz="2400" spc="30" dirty="0">
                <a:solidFill>
                  <a:srgbClr val="22373A"/>
                </a:solidFill>
                <a:cs typeface="Tahoma"/>
              </a:rPr>
              <a:t> </a:t>
            </a:r>
            <a:r>
              <a:rPr sz="2400" spc="-89" dirty="0">
                <a:solidFill>
                  <a:srgbClr val="22373A"/>
                </a:solidFill>
                <a:cs typeface="Tahoma"/>
              </a:rPr>
              <a:t>placed</a:t>
            </a:r>
            <a:endParaRPr sz="2400" dirty="0">
              <a:cs typeface="Tahoma"/>
            </a:endParaRPr>
          </a:p>
        </p:txBody>
      </p:sp>
      <p:pic>
        <p:nvPicPr>
          <p:cNvPr id="4" name="object 4"/>
          <p:cNvPicPr/>
          <p:nvPr/>
        </p:nvPicPr>
        <p:blipFill>
          <a:blip r:embed="rId3" cstate="print"/>
          <a:stretch>
            <a:fillRect/>
          </a:stretch>
        </p:blipFill>
        <p:spPr>
          <a:xfrm>
            <a:off x="4360386" y="3398554"/>
            <a:ext cx="3467012" cy="1853589"/>
          </a:xfrm>
          <a:prstGeom prst="rect">
            <a:avLst/>
          </a:prstGeom>
        </p:spPr>
      </p:pic>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0" dirty="0"/>
              <a:t>Batteries</a:t>
            </a:r>
          </a:p>
        </p:txBody>
      </p:sp>
      <p:sp>
        <p:nvSpPr>
          <p:cNvPr id="3" name="object 3"/>
          <p:cNvSpPr txBox="1"/>
          <p:nvPr/>
        </p:nvSpPr>
        <p:spPr>
          <a:xfrm>
            <a:off x="1656354" y="1437027"/>
            <a:ext cx="10098594" cy="1299684"/>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dirty="0">
                <a:solidFill>
                  <a:srgbClr val="22373A"/>
                </a:solidFill>
                <a:cs typeface="Tahoma"/>
              </a:rPr>
              <a:t>Most</a:t>
            </a:r>
            <a:r>
              <a:rPr sz="2400" spc="30" dirty="0">
                <a:solidFill>
                  <a:srgbClr val="22373A"/>
                </a:solidFill>
                <a:cs typeface="Tahoma"/>
              </a:rPr>
              <a:t> </a:t>
            </a:r>
            <a:r>
              <a:rPr sz="2400" spc="-99" dirty="0">
                <a:solidFill>
                  <a:srgbClr val="22373A"/>
                </a:solidFill>
                <a:cs typeface="Tahoma"/>
              </a:rPr>
              <a:t>common</a:t>
            </a:r>
            <a:r>
              <a:rPr sz="2400" spc="30" dirty="0">
                <a:solidFill>
                  <a:srgbClr val="22373A"/>
                </a:solidFill>
                <a:cs typeface="Tahoma"/>
              </a:rPr>
              <a:t> </a:t>
            </a:r>
            <a:r>
              <a:rPr sz="2400" spc="-99" dirty="0">
                <a:solidFill>
                  <a:srgbClr val="22373A"/>
                </a:solidFill>
                <a:cs typeface="Tahoma"/>
              </a:rPr>
              <a:t>approach</a:t>
            </a:r>
            <a:r>
              <a:rPr sz="2400" spc="30" dirty="0">
                <a:solidFill>
                  <a:srgbClr val="22373A"/>
                </a:solidFill>
                <a:cs typeface="Tahoma"/>
              </a:rPr>
              <a:t> </a:t>
            </a:r>
            <a:r>
              <a:rPr sz="2400" spc="-69" dirty="0">
                <a:solidFill>
                  <a:srgbClr val="22373A"/>
                </a:solidFill>
                <a:cs typeface="Tahoma"/>
              </a:rPr>
              <a:t>is</a:t>
            </a:r>
            <a:r>
              <a:rPr sz="2400" spc="30" dirty="0">
                <a:solidFill>
                  <a:srgbClr val="22373A"/>
                </a:solidFill>
                <a:cs typeface="Tahoma"/>
              </a:rPr>
              <a:t> </a:t>
            </a:r>
            <a:r>
              <a:rPr sz="2400" spc="-30" dirty="0">
                <a:solidFill>
                  <a:srgbClr val="22373A"/>
                </a:solidFill>
                <a:cs typeface="Tahoma"/>
              </a:rPr>
              <a:t>to</a:t>
            </a:r>
            <a:r>
              <a:rPr sz="2400" spc="30" dirty="0">
                <a:solidFill>
                  <a:srgbClr val="22373A"/>
                </a:solidFill>
                <a:cs typeface="Tahoma"/>
              </a:rPr>
              <a:t> </a:t>
            </a:r>
            <a:r>
              <a:rPr sz="2400" spc="-149" dirty="0">
                <a:solidFill>
                  <a:srgbClr val="22373A"/>
                </a:solidFill>
                <a:cs typeface="Tahoma"/>
              </a:rPr>
              <a:t>use</a:t>
            </a:r>
            <a:r>
              <a:rPr sz="2400" spc="30" dirty="0">
                <a:solidFill>
                  <a:srgbClr val="22373A"/>
                </a:solidFill>
                <a:cs typeface="Tahoma"/>
              </a:rPr>
              <a:t> </a:t>
            </a:r>
            <a:r>
              <a:rPr sz="2400" spc="-109" dirty="0">
                <a:solidFill>
                  <a:srgbClr val="22373A"/>
                </a:solidFill>
                <a:cs typeface="Tahoma"/>
              </a:rPr>
              <a:t>a</a:t>
            </a:r>
            <a:r>
              <a:rPr sz="2400" spc="30" dirty="0">
                <a:solidFill>
                  <a:srgbClr val="22373A"/>
                </a:solidFill>
                <a:cs typeface="Tahoma"/>
              </a:rPr>
              <a:t> </a:t>
            </a:r>
            <a:r>
              <a:rPr sz="2400" spc="-79" dirty="0">
                <a:solidFill>
                  <a:srgbClr val="22373A"/>
                </a:solidFill>
                <a:cs typeface="Tahoma"/>
              </a:rPr>
              <a:t>chemical</a:t>
            </a:r>
            <a:r>
              <a:rPr sz="2400" spc="30" dirty="0">
                <a:solidFill>
                  <a:srgbClr val="22373A"/>
                </a:solidFill>
                <a:cs typeface="Tahoma"/>
              </a:rPr>
              <a:t> </a:t>
            </a:r>
            <a:r>
              <a:rPr sz="2400" spc="-59" dirty="0">
                <a:solidFill>
                  <a:srgbClr val="22373A"/>
                </a:solidFill>
                <a:cs typeface="Tahoma"/>
              </a:rPr>
              <a:t>battery</a:t>
            </a:r>
            <a:endParaRPr sz="2400" dirty="0">
              <a:cs typeface="Tahoma"/>
            </a:endParaRPr>
          </a:p>
          <a:p>
            <a:pPr marL="374997" marR="10067" indent="-351088">
              <a:lnSpc>
                <a:spcPct val="118000"/>
              </a:lnSpc>
              <a:buFont typeface="Wingdings" pitchFamily="2" charset="2"/>
              <a:buChar char="q"/>
              <a:tabLst>
                <a:tab pos="376255" algn="l"/>
              </a:tabLst>
            </a:pPr>
            <a:r>
              <a:rPr sz="2400" i="1" spc="-69" dirty="0">
                <a:solidFill>
                  <a:srgbClr val="22373A"/>
                </a:solidFill>
                <a:cs typeface="Arial"/>
              </a:rPr>
              <a:t>Primary</a:t>
            </a:r>
            <a:r>
              <a:rPr sz="2400" i="1" spc="317" dirty="0">
                <a:solidFill>
                  <a:srgbClr val="22373A"/>
                </a:solidFill>
                <a:cs typeface="Arial"/>
              </a:rPr>
              <a:t> </a:t>
            </a:r>
            <a:r>
              <a:rPr sz="2400" spc="-59" dirty="0">
                <a:solidFill>
                  <a:srgbClr val="22373A"/>
                </a:solidFill>
                <a:cs typeface="Tahoma"/>
              </a:rPr>
              <a:t>battery</a:t>
            </a:r>
            <a:r>
              <a:rPr sz="2400" spc="30" dirty="0">
                <a:solidFill>
                  <a:srgbClr val="22373A"/>
                </a:solidFill>
                <a:cs typeface="Tahoma"/>
              </a:rPr>
              <a:t> </a:t>
            </a:r>
            <a:r>
              <a:rPr sz="2400" spc="-119" dirty="0">
                <a:solidFill>
                  <a:srgbClr val="22373A"/>
                </a:solidFill>
                <a:cs typeface="Tahoma"/>
              </a:rPr>
              <a:t>has</a:t>
            </a:r>
            <a:r>
              <a:rPr sz="2400" spc="30" dirty="0">
                <a:solidFill>
                  <a:srgbClr val="22373A"/>
                </a:solidFill>
                <a:cs typeface="Tahoma"/>
              </a:rPr>
              <a:t> </a:t>
            </a:r>
            <a:r>
              <a:rPr sz="2400" spc="-109" dirty="0">
                <a:solidFill>
                  <a:srgbClr val="22373A"/>
                </a:solidFill>
                <a:cs typeface="Tahoma"/>
              </a:rPr>
              <a:t>a</a:t>
            </a:r>
            <a:r>
              <a:rPr sz="2400" spc="20" dirty="0">
                <a:solidFill>
                  <a:srgbClr val="22373A"/>
                </a:solidFill>
                <a:cs typeface="Tahoma"/>
              </a:rPr>
              <a:t> </a:t>
            </a:r>
            <a:r>
              <a:rPr sz="2400" spc="-79" dirty="0">
                <a:solidFill>
                  <a:srgbClr val="22373A"/>
                </a:solidFill>
                <a:cs typeface="Tahoma"/>
              </a:rPr>
              <a:t>high</a:t>
            </a:r>
            <a:r>
              <a:rPr sz="2400" spc="30" dirty="0">
                <a:solidFill>
                  <a:srgbClr val="22373A"/>
                </a:solidFill>
                <a:cs typeface="Tahoma"/>
              </a:rPr>
              <a:t> </a:t>
            </a:r>
            <a:r>
              <a:rPr sz="2400" spc="-129" dirty="0">
                <a:solidFill>
                  <a:srgbClr val="22373A"/>
                </a:solidFill>
                <a:cs typeface="Tahoma"/>
              </a:rPr>
              <a:t>energy</a:t>
            </a:r>
            <a:r>
              <a:rPr sz="2400" spc="30" dirty="0">
                <a:solidFill>
                  <a:srgbClr val="22373A"/>
                </a:solidFill>
                <a:cs typeface="Tahoma"/>
              </a:rPr>
              <a:t> </a:t>
            </a:r>
            <a:r>
              <a:rPr sz="2400" spc="-109" dirty="0">
                <a:solidFill>
                  <a:srgbClr val="22373A"/>
                </a:solidFill>
                <a:cs typeface="Tahoma"/>
              </a:rPr>
              <a:t>density,</a:t>
            </a:r>
            <a:r>
              <a:rPr sz="2400" spc="20" dirty="0">
                <a:solidFill>
                  <a:srgbClr val="22373A"/>
                </a:solidFill>
                <a:cs typeface="Tahoma"/>
              </a:rPr>
              <a:t> </a:t>
            </a:r>
            <a:r>
              <a:rPr sz="2400" spc="-50" dirty="0">
                <a:solidFill>
                  <a:srgbClr val="22373A"/>
                </a:solidFill>
                <a:cs typeface="Tahoma"/>
              </a:rPr>
              <a:t>but</a:t>
            </a:r>
            <a:r>
              <a:rPr sz="2400" spc="30" dirty="0">
                <a:solidFill>
                  <a:srgbClr val="22373A"/>
                </a:solidFill>
                <a:cs typeface="Tahoma"/>
              </a:rPr>
              <a:t> </a:t>
            </a:r>
            <a:r>
              <a:rPr sz="2400" spc="-69" dirty="0">
                <a:solidFill>
                  <a:srgbClr val="22373A"/>
                </a:solidFill>
                <a:cs typeface="Tahoma"/>
              </a:rPr>
              <a:t>cannot</a:t>
            </a:r>
            <a:r>
              <a:rPr sz="2400" spc="30" dirty="0">
                <a:solidFill>
                  <a:srgbClr val="22373A"/>
                </a:solidFill>
                <a:cs typeface="Tahoma"/>
              </a:rPr>
              <a:t> </a:t>
            </a:r>
            <a:r>
              <a:rPr sz="2400" spc="-109" dirty="0">
                <a:solidFill>
                  <a:srgbClr val="22373A"/>
                </a:solidFill>
                <a:cs typeface="Tahoma"/>
              </a:rPr>
              <a:t>be </a:t>
            </a:r>
            <a:r>
              <a:rPr sz="2400" spc="-654" dirty="0">
                <a:solidFill>
                  <a:srgbClr val="22373A"/>
                </a:solidFill>
                <a:cs typeface="Tahoma"/>
              </a:rPr>
              <a:t> </a:t>
            </a:r>
            <a:r>
              <a:rPr sz="2400" spc="-119" dirty="0">
                <a:solidFill>
                  <a:srgbClr val="22373A"/>
                </a:solidFill>
                <a:cs typeface="Tahoma"/>
              </a:rPr>
              <a:t>recharged</a:t>
            </a:r>
            <a:endParaRPr sz="2400" dirty="0">
              <a:cs typeface="Tahoma"/>
            </a:endParaRPr>
          </a:p>
          <a:p>
            <a:pPr marL="374997" marR="25168" indent="-351088">
              <a:lnSpc>
                <a:spcPct val="118000"/>
              </a:lnSpc>
              <a:buFont typeface="Wingdings" pitchFamily="2" charset="2"/>
              <a:buChar char="q"/>
              <a:tabLst>
                <a:tab pos="376255" algn="l"/>
              </a:tabLst>
            </a:pPr>
            <a:r>
              <a:rPr sz="2400" i="1" spc="-149" dirty="0">
                <a:solidFill>
                  <a:srgbClr val="22373A"/>
                </a:solidFill>
                <a:cs typeface="Arial"/>
              </a:rPr>
              <a:t>Secondary</a:t>
            </a:r>
            <a:r>
              <a:rPr sz="2400" i="1" spc="-99" dirty="0">
                <a:solidFill>
                  <a:srgbClr val="22373A"/>
                </a:solidFill>
                <a:cs typeface="Arial"/>
              </a:rPr>
              <a:t> </a:t>
            </a:r>
            <a:r>
              <a:rPr sz="2400" spc="-79" dirty="0">
                <a:solidFill>
                  <a:srgbClr val="22373A"/>
                </a:solidFill>
                <a:cs typeface="Tahoma"/>
              </a:rPr>
              <a:t>batteries</a:t>
            </a:r>
            <a:r>
              <a:rPr sz="2400" spc="40" dirty="0">
                <a:solidFill>
                  <a:srgbClr val="22373A"/>
                </a:solidFill>
                <a:cs typeface="Tahoma"/>
              </a:rPr>
              <a:t> </a:t>
            </a:r>
            <a:r>
              <a:rPr sz="2400" spc="-89" dirty="0">
                <a:solidFill>
                  <a:srgbClr val="22373A"/>
                </a:solidFill>
                <a:cs typeface="Tahoma"/>
              </a:rPr>
              <a:t>can</a:t>
            </a:r>
            <a:r>
              <a:rPr sz="2400" spc="40" dirty="0">
                <a:solidFill>
                  <a:srgbClr val="22373A"/>
                </a:solidFill>
                <a:cs typeface="Tahoma"/>
              </a:rPr>
              <a:t> </a:t>
            </a:r>
            <a:r>
              <a:rPr sz="2400" spc="-109" dirty="0">
                <a:solidFill>
                  <a:srgbClr val="22373A"/>
                </a:solidFill>
                <a:cs typeface="Tahoma"/>
              </a:rPr>
              <a:t>be</a:t>
            </a:r>
            <a:r>
              <a:rPr sz="2400" spc="40" dirty="0">
                <a:solidFill>
                  <a:srgbClr val="22373A"/>
                </a:solidFill>
                <a:cs typeface="Tahoma"/>
              </a:rPr>
              <a:t> </a:t>
            </a:r>
            <a:r>
              <a:rPr sz="2400" spc="-109" dirty="0">
                <a:solidFill>
                  <a:srgbClr val="22373A"/>
                </a:solidFill>
                <a:cs typeface="Tahoma"/>
              </a:rPr>
              <a:t>charged,</a:t>
            </a:r>
            <a:r>
              <a:rPr sz="2400" spc="40" dirty="0">
                <a:solidFill>
                  <a:srgbClr val="22373A"/>
                </a:solidFill>
                <a:cs typeface="Tahoma"/>
              </a:rPr>
              <a:t> </a:t>
            </a:r>
            <a:r>
              <a:rPr sz="2400" spc="-50" dirty="0">
                <a:solidFill>
                  <a:srgbClr val="22373A"/>
                </a:solidFill>
                <a:cs typeface="Tahoma"/>
              </a:rPr>
              <a:t>but</a:t>
            </a:r>
            <a:r>
              <a:rPr sz="2400" spc="40" dirty="0">
                <a:solidFill>
                  <a:srgbClr val="22373A"/>
                </a:solidFill>
                <a:cs typeface="Tahoma"/>
              </a:rPr>
              <a:t> </a:t>
            </a:r>
            <a:r>
              <a:rPr sz="2400" spc="-139" dirty="0">
                <a:solidFill>
                  <a:srgbClr val="22373A"/>
                </a:solidFill>
                <a:cs typeface="Tahoma"/>
              </a:rPr>
              <a:t>where</a:t>
            </a:r>
            <a:r>
              <a:rPr sz="2400" spc="40" dirty="0">
                <a:solidFill>
                  <a:srgbClr val="22373A"/>
                </a:solidFill>
                <a:cs typeface="Tahoma"/>
              </a:rPr>
              <a:t> </a:t>
            </a:r>
            <a:r>
              <a:rPr sz="2400" spc="-119" dirty="0">
                <a:solidFill>
                  <a:srgbClr val="22373A"/>
                </a:solidFill>
                <a:cs typeface="Tahoma"/>
              </a:rPr>
              <a:t>does</a:t>
            </a:r>
            <a:r>
              <a:rPr sz="2400" spc="40" dirty="0">
                <a:solidFill>
                  <a:srgbClr val="22373A"/>
                </a:solidFill>
                <a:cs typeface="Tahoma"/>
              </a:rPr>
              <a:t> </a:t>
            </a:r>
            <a:r>
              <a:rPr sz="2400" spc="-30" dirty="0">
                <a:solidFill>
                  <a:srgbClr val="22373A"/>
                </a:solidFill>
                <a:cs typeface="Tahoma"/>
              </a:rPr>
              <a:t>that </a:t>
            </a:r>
            <a:r>
              <a:rPr sz="2400" spc="-654" dirty="0">
                <a:solidFill>
                  <a:srgbClr val="22373A"/>
                </a:solidFill>
                <a:cs typeface="Tahoma"/>
              </a:rPr>
              <a:t> </a:t>
            </a:r>
            <a:r>
              <a:rPr sz="2400" spc="-129" dirty="0">
                <a:solidFill>
                  <a:srgbClr val="22373A"/>
                </a:solidFill>
                <a:cs typeface="Tahoma"/>
              </a:rPr>
              <a:t>energy</a:t>
            </a:r>
            <a:r>
              <a:rPr sz="2400" spc="20" dirty="0">
                <a:solidFill>
                  <a:srgbClr val="22373A"/>
                </a:solidFill>
                <a:cs typeface="Tahoma"/>
              </a:rPr>
              <a:t> </a:t>
            </a:r>
            <a:r>
              <a:rPr sz="2400" spc="-119" dirty="0">
                <a:solidFill>
                  <a:srgbClr val="22373A"/>
                </a:solidFill>
                <a:cs typeface="Tahoma"/>
              </a:rPr>
              <a:t>come</a:t>
            </a:r>
            <a:r>
              <a:rPr sz="2400" spc="30" dirty="0">
                <a:solidFill>
                  <a:srgbClr val="22373A"/>
                </a:solidFill>
                <a:cs typeface="Tahoma"/>
              </a:rPr>
              <a:t> </a:t>
            </a:r>
            <a:r>
              <a:rPr sz="2400" spc="-69" dirty="0">
                <a:solidFill>
                  <a:srgbClr val="22373A"/>
                </a:solidFill>
                <a:cs typeface="Tahoma"/>
              </a:rPr>
              <a:t>from?</a:t>
            </a:r>
            <a:endParaRPr sz="2400" dirty="0">
              <a:cs typeface="Tahoma"/>
            </a:endParaRPr>
          </a:p>
        </p:txBody>
      </p:sp>
      <p:pic>
        <p:nvPicPr>
          <p:cNvPr id="4" name="Picture 2" descr="Different Types of Batteries and Their Uses &amp; Applications">
            <a:extLst>
              <a:ext uri="{FF2B5EF4-FFF2-40B4-BE49-F238E27FC236}">
                <a16:creationId xmlns:a16="http://schemas.microsoft.com/office/drawing/2014/main" id="{04558CE8-5D45-686D-2F93-94444948E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938" y="2909455"/>
            <a:ext cx="5744124" cy="3503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6C90FB-B09C-61CB-5FA0-6B96133EC4E8}"/>
              </a:ext>
            </a:extLst>
          </p:cNvPr>
          <p:cNvSpPr txBox="1"/>
          <p:nvPr/>
        </p:nvSpPr>
        <p:spPr>
          <a:xfrm>
            <a:off x="6382327" y="6132945"/>
            <a:ext cx="2164823" cy="369332"/>
          </a:xfrm>
          <a:prstGeom prst="rect">
            <a:avLst/>
          </a:prstGeom>
          <a:noFill/>
        </p:spPr>
        <p:txBody>
          <a:bodyPr wrap="none" rtlCol="0">
            <a:spAutoFit/>
          </a:bodyPr>
          <a:lstStyle/>
          <a:p>
            <a:r>
              <a:rPr lang="en-US" dirty="0"/>
              <a:t>components101.com</a:t>
            </a:r>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37609"/>
            <a:ext cx="10515600" cy="455030"/>
          </a:xfrm>
          <a:prstGeom prst="rect">
            <a:avLst/>
          </a:prstGeom>
        </p:spPr>
        <p:txBody>
          <a:bodyPr vert="horz" wrap="square" lIns="0" tIns="23909" rIns="0" bIns="0" rtlCol="0" anchor="ctr">
            <a:spAutoFit/>
          </a:bodyPr>
          <a:lstStyle/>
          <a:p>
            <a:pPr marL="25168">
              <a:lnSpc>
                <a:spcPct val="100000"/>
              </a:lnSpc>
              <a:spcBef>
                <a:spcPts val="188"/>
              </a:spcBef>
            </a:pPr>
            <a:r>
              <a:rPr lang="en-GB" spc="-59" dirty="0"/>
              <a:t>B</a:t>
            </a:r>
            <a:r>
              <a:rPr spc="-59" dirty="0"/>
              <a:t>atter</a:t>
            </a:r>
            <a:r>
              <a:rPr lang="en-GB" spc="-59" dirty="0" err="1"/>
              <a:t>yless</a:t>
            </a:r>
            <a:endParaRPr spc="-59" dirty="0"/>
          </a:p>
        </p:txBody>
      </p:sp>
      <p:sp>
        <p:nvSpPr>
          <p:cNvPr id="3" name="object 3"/>
          <p:cNvSpPr txBox="1"/>
          <p:nvPr/>
        </p:nvSpPr>
        <p:spPr>
          <a:xfrm>
            <a:off x="1630981" y="1457275"/>
            <a:ext cx="9552936" cy="1730765"/>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59" dirty="0">
                <a:solidFill>
                  <a:srgbClr val="22373A"/>
                </a:solidFill>
                <a:cs typeface="Tahoma"/>
              </a:rPr>
              <a:t>In</a:t>
            </a:r>
            <a:r>
              <a:rPr sz="2400" spc="40" dirty="0">
                <a:solidFill>
                  <a:srgbClr val="22373A"/>
                </a:solidFill>
                <a:cs typeface="Tahoma"/>
              </a:rPr>
              <a:t> </a:t>
            </a:r>
            <a:r>
              <a:rPr sz="2400" spc="-89" dirty="0">
                <a:solidFill>
                  <a:srgbClr val="22373A"/>
                </a:solidFill>
                <a:cs typeface="Tahoma"/>
              </a:rPr>
              <a:t>reality,</a:t>
            </a:r>
            <a:r>
              <a:rPr sz="2400" spc="40" dirty="0">
                <a:solidFill>
                  <a:srgbClr val="22373A"/>
                </a:solidFill>
                <a:cs typeface="Tahoma"/>
              </a:rPr>
              <a:t> </a:t>
            </a:r>
            <a:r>
              <a:rPr sz="2400" spc="-109" dirty="0">
                <a:solidFill>
                  <a:srgbClr val="22373A"/>
                </a:solidFill>
                <a:cs typeface="Tahoma"/>
              </a:rPr>
              <a:t>many</a:t>
            </a:r>
            <a:r>
              <a:rPr sz="2400" spc="40" dirty="0">
                <a:solidFill>
                  <a:srgbClr val="22373A"/>
                </a:solidFill>
                <a:cs typeface="Tahoma"/>
              </a:rPr>
              <a:t> </a:t>
            </a:r>
            <a:r>
              <a:rPr sz="2400" spc="-109" dirty="0">
                <a:solidFill>
                  <a:srgbClr val="22373A"/>
                </a:solidFill>
                <a:cs typeface="Tahoma"/>
              </a:rPr>
              <a:t>deployments</a:t>
            </a:r>
            <a:r>
              <a:rPr sz="2400" spc="40" dirty="0">
                <a:solidFill>
                  <a:srgbClr val="22373A"/>
                </a:solidFill>
                <a:cs typeface="Tahoma"/>
              </a:rPr>
              <a:t> </a:t>
            </a:r>
            <a:r>
              <a:rPr sz="2400" spc="-139" dirty="0">
                <a:solidFill>
                  <a:srgbClr val="22373A"/>
                </a:solidFill>
                <a:cs typeface="Tahoma"/>
              </a:rPr>
              <a:t>are</a:t>
            </a:r>
            <a:r>
              <a:rPr sz="2400" spc="40" dirty="0">
                <a:solidFill>
                  <a:srgbClr val="22373A"/>
                </a:solidFill>
                <a:cs typeface="Tahoma"/>
              </a:rPr>
              <a:t> </a:t>
            </a:r>
            <a:r>
              <a:rPr sz="2400" spc="-69" dirty="0">
                <a:solidFill>
                  <a:srgbClr val="22373A"/>
                </a:solidFill>
                <a:cs typeface="Tahoma"/>
              </a:rPr>
              <a:t>uncontrolled</a:t>
            </a:r>
            <a:endParaRPr sz="2400" dirty="0">
              <a:cs typeface="Tahoma"/>
            </a:endParaRPr>
          </a:p>
          <a:p>
            <a:pPr marL="374997" indent="-351088">
              <a:spcBef>
                <a:spcPts val="466"/>
              </a:spcBef>
              <a:buFont typeface="Wingdings" pitchFamily="2" charset="2"/>
              <a:buChar char="q"/>
              <a:tabLst>
                <a:tab pos="376255" algn="l"/>
              </a:tabLst>
            </a:pPr>
            <a:r>
              <a:rPr sz="2400" spc="-59" dirty="0">
                <a:solidFill>
                  <a:srgbClr val="22373A"/>
                </a:solidFill>
                <a:cs typeface="Tahoma"/>
              </a:rPr>
              <a:t>Costs</a:t>
            </a:r>
            <a:r>
              <a:rPr sz="2400" spc="20" dirty="0">
                <a:solidFill>
                  <a:srgbClr val="22373A"/>
                </a:solidFill>
                <a:cs typeface="Tahoma"/>
              </a:rPr>
              <a:t> </a:t>
            </a:r>
            <a:r>
              <a:rPr sz="2400" spc="-69" dirty="0">
                <a:solidFill>
                  <a:srgbClr val="22373A"/>
                </a:solidFill>
                <a:cs typeface="Tahoma"/>
              </a:rPr>
              <a:t>of</a:t>
            </a:r>
            <a:r>
              <a:rPr sz="2400" spc="30" dirty="0">
                <a:solidFill>
                  <a:srgbClr val="22373A"/>
                </a:solidFill>
                <a:cs typeface="Tahoma"/>
              </a:rPr>
              <a:t> </a:t>
            </a:r>
            <a:r>
              <a:rPr sz="2400" spc="-79" dirty="0">
                <a:solidFill>
                  <a:srgbClr val="22373A"/>
                </a:solidFill>
                <a:cs typeface="Tahoma"/>
              </a:rPr>
              <a:t>running</a:t>
            </a:r>
            <a:r>
              <a:rPr sz="2400" spc="30" dirty="0">
                <a:solidFill>
                  <a:srgbClr val="22373A"/>
                </a:solidFill>
                <a:cs typeface="Tahoma"/>
              </a:rPr>
              <a:t> </a:t>
            </a:r>
            <a:r>
              <a:rPr sz="2400" spc="-109" dirty="0">
                <a:solidFill>
                  <a:srgbClr val="22373A"/>
                </a:solidFill>
                <a:cs typeface="Tahoma"/>
              </a:rPr>
              <a:t>wires</a:t>
            </a:r>
            <a:r>
              <a:rPr sz="2400" spc="30" dirty="0">
                <a:solidFill>
                  <a:srgbClr val="22373A"/>
                </a:solidFill>
                <a:cs typeface="Tahoma"/>
              </a:rPr>
              <a:t> </a:t>
            </a:r>
            <a:r>
              <a:rPr sz="2400" spc="-30" dirty="0">
                <a:solidFill>
                  <a:srgbClr val="22373A"/>
                </a:solidFill>
                <a:cs typeface="Tahoma"/>
              </a:rPr>
              <a:t>to</a:t>
            </a:r>
            <a:r>
              <a:rPr sz="2400" spc="30" dirty="0">
                <a:solidFill>
                  <a:srgbClr val="22373A"/>
                </a:solidFill>
                <a:cs typeface="Tahoma"/>
              </a:rPr>
              <a:t> </a:t>
            </a:r>
            <a:r>
              <a:rPr sz="2400" spc="-109" dirty="0">
                <a:solidFill>
                  <a:srgbClr val="22373A"/>
                </a:solidFill>
                <a:cs typeface="Tahoma"/>
              </a:rPr>
              <a:t>each</a:t>
            </a:r>
            <a:r>
              <a:rPr sz="2400" spc="20" dirty="0">
                <a:solidFill>
                  <a:srgbClr val="22373A"/>
                </a:solidFill>
                <a:cs typeface="Tahoma"/>
              </a:rPr>
              <a:t> </a:t>
            </a:r>
            <a:r>
              <a:rPr sz="2400" spc="-139" dirty="0">
                <a:solidFill>
                  <a:srgbClr val="22373A"/>
                </a:solidFill>
                <a:cs typeface="Tahoma"/>
              </a:rPr>
              <a:t>sensor</a:t>
            </a:r>
            <a:r>
              <a:rPr sz="2400" spc="30" dirty="0">
                <a:solidFill>
                  <a:srgbClr val="22373A"/>
                </a:solidFill>
                <a:cs typeface="Tahoma"/>
              </a:rPr>
              <a:t> </a:t>
            </a:r>
            <a:r>
              <a:rPr sz="2400" spc="-139" dirty="0">
                <a:solidFill>
                  <a:srgbClr val="22373A"/>
                </a:solidFill>
                <a:cs typeface="Tahoma"/>
              </a:rPr>
              <a:t>are</a:t>
            </a:r>
            <a:r>
              <a:rPr sz="2400" spc="30" dirty="0">
                <a:solidFill>
                  <a:srgbClr val="22373A"/>
                </a:solidFill>
                <a:cs typeface="Tahoma"/>
              </a:rPr>
              <a:t> </a:t>
            </a:r>
            <a:r>
              <a:rPr sz="2400" spc="-59" dirty="0">
                <a:solidFill>
                  <a:srgbClr val="22373A"/>
                </a:solidFill>
                <a:cs typeface="Tahoma"/>
              </a:rPr>
              <a:t>not</a:t>
            </a:r>
            <a:r>
              <a:rPr sz="2400" spc="30" dirty="0">
                <a:solidFill>
                  <a:srgbClr val="22373A"/>
                </a:solidFill>
                <a:cs typeface="Tahoma"/>
              </a:rPr>
              <a:t> </a:t>
            </a:r>
            <a:r>
              <a:rPr sz="2400" spc="-89" dirty="0">
                <a:solidFill>
                  <a:srgbClr val="22373A"/>
                </a:solidFill>
                <a:cs typeface="Tahoma"/>
              </a:rPr>
              <a:t>feasible</a:t>
            </a:r>
            <a:endParaRPr sz="2400" dirty="0">
              <a:cs typeface="Tahoma"/>
            </a:endParaRPr>
          </a:p>
          <a:p>
            <a:pPr marL="374997" indent="-351088">
              <a:spcBef>
                <a:spcPts val="476"/>
              </a:spcBef>
              <a:buFont typeface="Wingdings" pitchFamily="2" charset="2"/>
              <a:buChar char="q"/>
              <a:tabLst>
                <a:tab pos="376255" algn="l"/>
              </a:tabLst>
            </a:pPr>
            <a:r>
              <a:rPr sz="2400" spc="-59" dirty="0">
                <a:solidFill>
                  <a:srgbClr val="22373A"/>
                </a:solidFill>
                <a:cs typeface="Tahoma"/>
              </a:rPr>
              <a:t>Maintenance</a:t>
            </a:r>
            <a:r>
              <a:rPr sz="2400" spc="40" dirty="0">
                <a:solidFill>
                  <a:srgbClr val="22373A"/>
                </a:solidFill>
                <a:cs typeface="Tahoma"/>
              </a:rPr>
              <a:t> </a:t>
            </a:r>
            <a:r>
              <a:rPr sz="2400" spc="-79" dirty="0">
                <a:solidFill>
                  <a:srgbClr val="22373A"/>
                </a:solidFill>
                <a:cs typeface="Tahoma"/>
              </a:rPr>
              <a:t>costs</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89" dirty="0">
                <a:solidFill>
                  <a:srgbClr val="22373A"/>
                </a:solidFill>
                <a:cs typeface="Tahoma"/>
              </a:rPr>
              <a:t>changing</a:t>
            </a:r>
            <a:r>
              <a:rPr sz="2400" spc="40" dirty="0">
                <a:solidFill>
                  <a:srgbClr val="22373A"/>
                </a:solidFill>
                <a:cs typeface="Tahoma"/>
              </a:rPr>
              <a:t> </a:t>
            </a:r>
            <a:r>
              <a:rPr sz="2400" spc="-79" dirty="0">
                <a:solidFill>
                  <a:srgbClr val="22373A"/>
                </a:solidFill>
                <a:cs typeface="Tahoma"/>
              </a:rPr>
              <a:t>batteries</a:t>
            </a:r>
            <a:r>
              <a:rPr sz="2400" spc="40" dirty="0">
                <a:solidFill>
                  <a:srgbClr val="22373A"/>
                </a:solidFill>
                <a:cs typeface="Tahoma"/>
              </a:rPr>
              <a:t> </a:t>
            </a:r>
            <a:r>
              <a:rPr sz="2400" spc="-59" dirty="0">
                <a:solidFill>
                  <a:srgbClr val="22373A"/>
                </a:solidFill>
                <a:cs typeface="Tahoma"/>
              </a:rPr>
              <a:t>not</a:t>
            </a:r>
            <a:r>
              <a:rPr sz="2400" spc="40" dirty="0">
                <a:solidFill>
                  <a:srgbClr val="22373A"/>
                </a:solidFill>
                <a:cs typeface="Tahoma"/>
              </a:rPr>
              <a:t> </a:t>
            </a:r>
            <a:r>
              <a:rPr sz="2400" spc="-89" dirty="0">
                <a:solidFill>
                  <a:srgbClr val="22373A"/>
                </a:solidFill>
                <a:cs typeface="Tahoma"/>
              </a:rPr>
              <a:t>sustainable</a:t>
            </a:r>
            <a:endParaRPr sz="2400" dirty="0">
              <a:cs typeface="Tahoma"/>
            </a:endParaRPr>
          </a:p>
          <a:p>
            <a:pPr marL="374997" marR="10067" indent="-351088">
              <a:lnSpc>
                <a:spcPct val="118000"/>
              </a:lnSpc>
              <a:buFont typeface="Wingdings" pitchFamily="2" charset="2"/>
              <a:buChar char="q"/>
              <a:tabLst>
                <a:tab pos="376255" algn="l"/>
              </a:tabLst>
            </a:pPr>
            <a:r>
              <a:rPr sz="2400" spc="-69" dirty="0">
                <a:solidFill>
                  <a:srgbClr val="22373A"/>
                </a:solidFill>
                <a:cs typeface="Tahoma"/>
              </a:rPr>
              <a:t>Environmental</a:t>
            </a:r>
            <a:r>
              <a:rPr sz="2400" spc="40" dirty="0">
                <a:solidFill>
                  <a:srgbClr val="22373A"/>
                </a:solidFill>
                <a:cs typeface="Tahoma"/>
              </a:rPr>
              <a:t> </a:t>
            </a:r>
            <a:r>
              <a:rPr sz="2400" spc="-50" dirty="0">
                <a:solidFill>
                  <a:srgbClr val="22373A"/>
                </a:solidFill>
                <a:cs typeface="Tahoma"/>
              </a:rPr>
              <a:t>impact</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50" dirty="0">
                <a:solidFill>
                  <a:srgbClr val="22373A"/>
                </a:solidFill>
                <a:cs typeface="Tahoma"/>
              </a:rPr>
              <a:t>(incorrectly)</a:t>
            </a:r>
            <a:r>
              <a:rPr sz="2400" spc="40" dirty="0">
                <a:solidFill>
                  <a:srgbClr val="22373A"/>
                </a:solidFill>
                <a:cs typeface="Tahoma"/>
              </a:rPr>
              <a:t> </a:t>
            </a:r>
            <a:r>
              <a:rPr sz="2400" spc="-99" dirty="0">
                <a:solidFill>
                  <a:srgbClr val="22373A"/>
                </a:solidFill>
                <a:cs typeface="Tahoma"/>
              </a:rPr>
              <a:t>disposed</a:t>
            </a:r>
            <a:r>
              <a:rPr sz="2400" spc="40" dirty="0">
                <a:solidFill>
                  <a:srgbClr val="22373A"/>
                </a:solidFill>
                <a:cs typeface="Tahoma"/>
              </a:rPr>
              <a:t> </a:t>
            </a:r>
            <a:r>
              <a:rPr sz="2400" spc="-79" dirty="0">
                <a:solidFill>
                  <a:srgbClr val="22373A"/>
                </a:solidFill>
                <a:cs typeface="Tahoma"/>
              </a:rPr>
              <a:t>chemical </a:t>
            </a:r>
            <a:r>
              <a:rPr sz="2400" spc="-644" dirty="0">
                <a:solidFill>
                  <a:srgbClr val="22373A"/>
                </a:solidFill>
                <a:cs typeface="Tahoma"/>
              </a:rPr>
              <a:t> </a:t>
            </a:r>
            <a:r>
              <a:rPr sz="2400" spc="-79" dirty="0">
                <a:solidFill>
                  <a:srgbClr val="22373A"/>
                </a:solidFill>
                <a:cs typeface="Tahoma"/>
              </a:rPr>
              <a:t>batteries</a:t>
            </a:r>
            <a:r>
              <a:rPr sz="2400" spc="20" dirty="0">
                <a:solidFill>
                  <a:srgbClr val="22373A"/>
                </a:solidFill>
                <a:cs typeface="Tahoma"/>
              </a:rPr>
              <a:t> </a:t>
            </a:r>
            <a:r>
              <a:rPr sz="2400" spc="-69" dirty="0">
                <a:solidFill>
                  <a:srgbClr val="22373A"/>
                </a:solidFill>
                <a:cs typeface="Tahoma"/>
              </a:rPr>
              <a:t>is</a:t>
            </a:r>
            <a:r>
              <a:rPr sz="2400" spc="30" dirty="0">
                <a:solidFill>
                  <a:srgbClr val="22373A"/>
                </a:solidFill>
                <a:cs typeface="Tahoma"/>
              </a:rPr>
              <a:t> </a:t>
            </a:r>
            <a:r>
              <a:rPr sz="2400" spc="-119" dirty="0">
                <a:solidFill>
                  <a:srgbClr val="22373A"/>
                </a:solidFill>
                <a:cs typeface="Tahoma"/>
              </a:rPr>
              <a:t>immense</a:t>
            </a:r>
            <a:endParaRPr sz="2400" dirty="0">
              <a:cs typeface="Tahoma"/>
            </a:endParaRPr>
          </a:p>
        </p:txBody>
      </p:sp>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0" dirty="0"/>
              <a:t>Ambient</a:t>
            </a:r>
            <a:r>
              <a:rPr spc="109" dirty="0"/>
              <a:t> </a:t>
            </a:r>
            <a:r>
              <a:rPr spc="-109" dirty="0"/>
              <a:t>harvesting</a:t>
            </a:r>
          </a:p>
        </p:txBody>
      </p:sp>
      <p:sp>
        <p:nvSpPr>
          <p:cNvPr id="3" name="object 3"/>
          <p:cNvSpPr txBox="1"/>
          <p:nvPr/>
        </p:nvSpPr>
        <p:spPr>
          <a:xfrm>
            <a:off x="3111826" y="726504"/>
            <a:ext cx="5968348"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20" dirty="0">
                <a:solidFill>
                  <a:srgbClr val="22373A"/>
                </a:solidFill>
                <a:cs typeface="Tahoma"/>
              </a:rPr>
              <a:t>Extract</a:t>
            </a:r>
            <a:r>
              <a:rPr sz="2400" spc="10" dirty="0">
                <a:solidFill>
                  <a:srgbClr val="22373A"/>
                </a:solidFill>
                <a:cs typeface="Tahoma"/>
              </a:rPr>
              <a:t> </a:t>
            </a:r>
            <a:r>
              <a:rPr sz="2400" spc="-129" dirty="0">
                <a:solidFill>
                  <a:srgbClr val="22373A"/>
                </a:solidFill>
                <a:cs typeface="Tahoma"/>
              </a:rPr>
              <a:t>energy</a:t>
            </a:r>
            <a:r>
              <a:rPr sz="2400" spc="20" dirty="0">
                <a:solidFill>
                  <a:srgbClr val="22373A"/>
                </a:solidFill>
                <a:cs typeface="Tahoma"/>
              </a:rPr>
              <a:t> </a:t>
            </a:r>
            <a:r>
              <a:rPr sz="2400" spc="-79" dirty="0">
                <a:solidFill>
                  <a:srgbClr val="22373A"/>
                </a:solidFill>
                <a:cs typeface="Tahoma"/>
              </a:rPr>
              <a:t>from</a:t>
            </a:r>
            <a:r>
              <a:rPr sz="2400" spc="10" dirty="0">
                <a:solidFill>
                  <a:srgbClr val="22373A"/>
                </a:solidFill>
                <a:cs typeface="Tahoma"/>
              </a:rPr>
              <a:t> </a:t>
            </a:r>
            <a:r>
              <a:rPr sz="2400" spc="-79" dirty="0">
                <a:solidFill>
                  <a:srgbClr val="22373A"/>
                </a:solidFill>
                <a:cs typeface="Tahoma"/>
              </a:rPr>
              <a:t>ambient</a:t>
            </a:r>
            <a:r>
              <a:rPr sz="2400" spc="20" dirty="0">
                <a:solidFill>
                  <a:srgbClr val="22373A"/>
                </a:solidFill>
                <a:cs typeface="Tahoma"/>
              </a:rPr>
              <a:t> </a:t>
            </a:r>
            <a:r>
              <a:rPr sz="2400" spc="-89" dirty="0">
                <a:solidFill>
                  <a:srgbClr val="22373A"/>
                </a:solidFill>
                <a:cs typeface="Tahoma"/>
              </a:rPr>
              <a:t>surroundings</a:t>
            </a:r>
            <a:endParaRPr sz="2400" dirty="0">
              <a:cs typeface="Tahoma"/>
            </a:endParaRPr>
          </a:p>
          <a:p>
            <a:pPr marL="374997" indent="-351088">
              <a:spcBef>
                <a:spcPts val="466"/>
              </a:spcBef>
              <a:buFont typeface="Wingdings" pitchFamily="2" charset="2"/>
              <a:buChar char="q"/>
              <a:tabLst>
                <a:tab pos="376255" algn="l"/>
              </a:tabLst>
            </a:pPr>
            <a:r>
              <a:rPr sz="2400" spc="-30" dirty="0">
                <a:solidFill>
                  <a:srgbClr val="22373A"/>
                </a:solidFill>
                <a:cs typeface="Tahoma"/>
              </a:rPr>
              <a:t>Availability</a:t>
            </a:r>
            <a:r>
              <a:rPr sz="2400" spc="10" dirty="0">
                <a:solidFill>
                  <a:srgbClr val="22373A"/>
                </a:solidFill>
                <a:cs typeface="Tahoma"/>
              </a:rPr>
              <a:t> </a:t>
            </a:r>
            <a:r>
              <a:rPr sz="2400" spc="-129" dirty="0">
                <a:solidFill>
                  <a:srgbClr val="22373A"/>
                </a:solidFill>
                <a:cs typeface="Tahoma"/>
              </a:rPr>
              <a:t>may</a:t>
            </a:r>
            <a:r>
              <a:rPr sz="2400" spc="20" dirty="0">
                <a:solidFill>
                  <a:srgbClr val="22373A"/>
                </a:solidFill>
                <a:cs typeface="Tahoma"/>
              </a:rPr>
              <a:t> </a:t>
            </a:r>
            <a:r>
              <a:rPr sz="2400" spc="-109" dirty="0">
                <a:solidFill>
                  <a:srgbClr val="22373A"/>
                </a:solidFill>
                <a:cs typeface="Tahoma"/>
              </a:rPr>
              <a:t>be</a:t>
            </a:r>
            <a:r>
              <a:rPr sz="2400" spc="20" dirty="0">
                <a:solidFill>
                  <a:srgbClr val="22373A"/>
                </a:solidFill>
                <a:cs typeface="Tahoma"/>
              </a:rPr>
              <a:t> </a:t>
            </a:r>
            <a:r>
              <a:rPr sz="2400" spc="-69" dirty="0">
                <a:solidFill>
                  <a:srgbClr val="22373A"/>
                </a:solidFill>
                <a:cs typeface="Tahoma"/>
              </a:rPr>
              <a:t>highly</a:t>
            </a:r>
            <a:r>
              <a:rPr sz="2400" spc="20" dirty="0">
                <a:solidFill>
                  <a:srgbClr val="22373A"/>
                </a:solidFill>
                <a:cs typeface="Tahoma"/>
              </a:rPr>
              <a:t> </a:t>
            </a:r>
            <a:r>
              <a:rPr sz="2400" spc="-89" dirty="0">
                <a:solidFill>
                  <a:srgbClr val="22373A"/>
                </a:solidFill>
                <a:cs typeface="Tahoma"/>
              </a:rPr>
              <a:t>variable</a:t>
            </a:r>
            <a:endParaRPr sz="2400" dirty="0">
              <a:cs typeface="Tahoma"/>
            </a:endParaRPr>
          </a:p>
          <a:p>
            <a:pPr marL="374997" indent="-351088">
              <a:spcBef>
                <a:spcPts val="476"/>
              </a:spcBef>
              <a:buFont typeface="Wingdings" pitchFamily="2" charset="2"/>
              <a:buChar char="q"/>
              <a:tabLst>
                <a:tab pos="376255" algn="l"/>
              </a:tabLst>
            </a:pPr>
            <a:r>
              <a:rPr sz="2400" spc="-59" dirty="0">
                <a:solidFill>
                  <a:srgbClr val="22373A"/>
                </a:solidFill>
                <a:cs typeface="Tahoma"/>
              </a:rPr>
              <a:t>Buffer</a:t>
            </a:r>
            <a:r>
              <a:rPr sz="2400" spc="30" dirty="0">
                <a:solidFill>
                  <a:srgbClr val="22373A"/>
                </a:solidFill>
                <a:cs typeface="Tahoma"/>
              </a:rPr>
              <a:t> </a:t>
            </a:r>
            <a:r>
              <a:rPr sz="2400" spc="-129" dirty="0">
                <a:solidFill>
                  <a:srgbClr val="22373A"/>
                </a:solidFill>
                <a:cs typeface="Tahoma"/>
              </a:rPr>
              <a:t>energy</a:t>
            </a:r>
            <a:r>
              <a:rPr sz="2400" spc="30" dirty="0">
                <a:solidFill>
                  <a:srgbClr val="22373A"/>
                </a:solidFill>
                <a:cs typeface="Tahoma"/>
              </a:rPr>
              <a:t> </a:t>
            </a:r>
            <a:r>
              <a:rPr sz="2400" spc="-40" dirty="0">
                <a:solidFill>
                  <a:srgbClr val="22373A"/>
                </a:solidFill>
                <a:cs typeface="Tahoma"/>
              </a:rPr>
              <a:t>in</a:t>
            </a:r>
            <a:r>
              <a:rPr sz="2400" spc="30" dirty="0">
                <a:solidFill>
                  <a:srgbClr val="22373A"/>
                </a:solidFill>
                <a:cs typeface="Tahoma"/>
              </a:rPr>
              <a:t> </a:t>
            </a:r>
            <a:r>
              <a:rPr sz="2400" spc="-69" dirty="0">
                <a:solidFill>
                  <a:srgbClr val="22373A"/>
                </a:solidFill>
                <a:cs typeface="Tahoma"/>
              </a:rPr>
              <a:t>small</a:t>
            </a:r>
            <a:r>
              <a:rPr sz="2400" spc="40" dirty="0">
                <a:solidFill>
                  <a:srgbClr val="22373A"/>
                </a:solidFill>
                <a:cs typeface="Tahoma"/>
              </a:rPr>
              <a:t> </a:t>
            </a:r>
            <a:r>
              <a:rPr sz="2400" spc="-59" dirty="0">
                <a:solidFill>
                  <a:srgbClr val="22373A"/>
                </a:solidFill>
                <a:cs typeface="Tahoma"/>
              </a:rPr>
              <a:t>battery</a:t>
            </a:r>
            <a:r>
              <a:rPr sz="2400" spc="30" dirty="0">
                <a:solidFill>
                  <a:srgbClr val="22373A"/>
                </a:solidFill>
                <a:cs typeface="Tahoma"/>
              </a:rPr>
              <a:t> </a:t>
            </a:r>
            <a:r>
              <a:rPr sz="2400" spc="-119" dirty="0">
                <a:solidFill>
                  <a:srgbClr val="22373A"/>
                </a:solidFill>
                <a:cs typeface="Tahoma"/>
              </a:rPr>
              <a:t>or</a:t>
            </a:r>
            <a:r>
              <a:rPr sz="2400" spc="30" dirty="0">
                <a:solidFill>
                  <a:srgbClr val="22373A"/>
                </a:solidFill>
                <a:cs typeface="Tahoma"/>
              </a:rPr>
              <a:t> </a:t>
            </a:r>
            <a:r>
              <a:rPr sz="2400" spc="-79" dirty="0">
                <a:solidFill>
                  <a:srgbClr val="22373A"/>
                </a:solidFill>
                <a:cs typeface="Tahoma"/>
              </a:rPr>
              <a:t>super-capacitor</a:t>
            </a:r>
            <a:endParaRPr sz="2400" dirty="0">
              <a:cs typeface="Tahoma"/>
            </a:endParaRPr>
          </a:p>
          <a:p>
            <a:pPr marL="374997" indent="-351088">
              <a:spcBef>
                <a:spcPts val="476"/>
              </a:spcBef>
              <a:buFont typeface="Wingdings" pitchFamily="2" charset="2"/>
              <a:buChar char="q"/>
              <a:tabLst>
                <a:tab pos="376255" algn="l"/>
              </a:tabLst>
            </a:pPr>
            <a:r>
              <a:rPr sz="2400" spc="-59" dirty="0">
                <a:solidFill>
                  <a:srgbClr val="22373A"/>
                </a:solidFill>
                <a:cs typeface="Tahoma"/>
              </a:rPr>
              <a:t>Theoretical</a:t>
            </a:r>
            <a:r>
              <a:rPr sz="2400" spc="10" dirty="0">
                <a:solidFill>
                  <a:srgbClr val="22373A"/>
                </a:solidFill>
                <a:cs typeface="Tahoma"/>
              </a:rPr>
              <a:t> </a:t>
            </a:r>
            <a:r>
              <a:rPr sz="2400" spc="-69" dirty="0">
                <a:solidFill>
                  <a:srgbClr val="22373A"/>
                </a:solidFill>
                <a:cs typeface="Tahoma"/>
              </a:rPr>
              <a:t>perpetual</a:t>
            </a:r>
            <a:r>
              <a:rPr sz="2400" spc="10" dirty="0">
                <a:solidFill>
                  <a:srgbClr val="22373A"/>
                </a:solidFill>
                <a:cs typeface="Tahoma"/>
              </a:rPr>
              <a:t> </a:t>
            </a:r>
            <a:r>
              <a:rPr sz="2400" spc="-69" dirty="0">
                <a:solidFill>
                  <a:srgbClr val="22373A"/>
                </a:solidFill>
                <a:cs typeface="Tahoma"/>
              </a:rPr>
              <a:t>operation</a:t>
            </a:r>
            <a:endParaRPr sz="2400" dirty="0">
              <a:cs typeface="Tahoma"/>
            </a:endParaRPr>
          </a:p>
        </p:txBody>
      </p:sp>
      <p:pic>
        <p:nvPicPr>
          <p:cNvPr id="6146" name="Picture 2" descr="The basic technology of energy harvesting">
            <a:extLst>
              <a:ext uri="{FF2B5EF4-FFF2-40B4-BE49-F238E27FC236}">
                <a16:creationId xmlns:a16="http://schemas.microsoft.com/office/drawing/2014/main" id="{23ED4B45-5447-47AB-DB2B-98EA1469A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098" y="2603916"/>
            <a:ext cx="6453803" cy="38901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6FD2A8-4CFE-2AD4-79C0-B534A02E8F36}"/>
              </a:ext>
            </a:extLst>
          </p:cNvPr>
          <p:cNvSpPr txBox="1"/>
          <p:nvPr/>
        </p:nvSpPr>
        <p:spPr>
          <a:xfrm>
            <a:off x="7720026" y="6124695"/>
            <a:ext cx="1602875" cy="369332"/>
          </a:xfrm>
          <a:prstGeom prst="rect">
            <a:avLst/>
          </a:prstGeom>
          <a:noFill/>
        </p:spPr>
        <p:txBody>
          <a:bodyPr wrap="none" rtlCol="0">
            <a:spAutoFit/>
          </a:bodyPr>
          <a:lstStyle/>
          <a:p>
            <a:r>
              <a:rPr lang="en-US" dirty="0" err="1"/>
              <a:t>www.onio.com</a:t>
            </a:r>
            <a:endParaRPr lang="en-US" dirty="0"/>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Sm</a:t>
            </a:r>
            <a:r>
              <a:rPr spc="-159" dirty="0"/>
              <a:t>a</a:t>
            </a:r>
            <a:r>
              <a:rPr spc="-109" dirty="0"/>
              <a:t>rt…Everything?</a:t>
            </a:r>
          </a:p>
        </p:txBody>
      </p:sp>
      <p:sp>
        <p:nvSpPr>
          <p:cNvPr id="5" name="Content Placeholder 4">
            <a:extLst>
              <a:ext uri="{FF2B5EF4-FFF2-40B4-BE49-F238E27FC236}">
                <a16:creationId xmlns:a16="http://schemas.microsoft.com/office/drawing/2014/main" id="{0D9CDD58-BF5F-6D63-4620-3167D35D9EEB}"/>
              </a:ext>
            </a:extLst>
          </p:cNvPr>
          <p:cNvSpPr>
            <a:spLocks noGrp="1"/>
          </p:cNvSpPr>
          <p:nvPr>
            <p:ph idx="1"/>
          </p:nvPr>
        </p:nvSpPr>
        <p:spPr/>
        <p:txBody>
          <a:bodyPr/>
          <a:lstStyle/>
          <a:p>
            <a:pPr marL="374997" indent="-351088">
              <a:spcBef>
                <a:spcPts val="674"/>
              </a:spcBef>
              <a:tabLst>
                <a:tab pos="376255" algn="l"/>
              </a:tabLst>
            </a:pPr>
            <a:r>
              <a:rPr lang="en-GB" sz="2400" spc="-59" dirty="0">
                <a:solidFill>
                  <a:srgbClr val="22373A"/>
                </a:solidFill>
                <a:cs typeface="Tahoma"/>
              </a:rPr>
              <a:t>Smart</a:t>
            </a:r>
            <a:r>
              <a:rPr lang="en-GB" sz="2400" spc="-69" dirty="0">
                <a:solidFill>
                  <a:srgbClr val="22373A"/>
                </a:solidFill>
                <a:cs typeface="Tahoma"/>
              </a:rPr>
              <a:t> </a:t>
            </a:r>
            <a:r>
              <a:rPr lang="en-GB" sz="2400" spc="-89" dirty="0">
                <a:solidFill>
                  <a:srgbClr val="22373A"/>
                </a:solidFill>
                <a:cs typeface="Tahoma"/>
              </a:rPr>
              <a:t>Home</a:t>
            </a:r>
            <a:endParaRPr lang="en-GB" sz="2400" dirty="0">
              <a:cs typeface="Tahoma"/>
            </a:endParaRPr>
          </a:p>
          <a:p>
            <a:pPr marL="374997" indent="-351088">
              <a:spcBef>
                <a:spcPts val="466"/>
              </a:spcBef>
              <a:tabLst>
                <a:tab pos="376255" algn="l"/>
              </a:tabLst>
            </a:pPr>
            <a:r>
              <a:rPr lang="en-GB" sz="2400" spc="-59" dirty="0">
                <a:solidFill>
                  <a:srgbClr val="22373A"/>
                </a:solidFill>
                <a:cs typeface="Tahoma"/>
              </a:rPr>
              <a:t>Smart </a:t>
            </a:r>
            <a:r>
              <a:rPr lang="en-GB" sz="2400" spc="-10" dirty="0">
                <a:solidFill>
                  <a:srgbClr val="22373A"/>
                </a:solidFill>
                <a:cs typeface="Tahoma"/>
              </a:rPr>
              <a:t>City</a:t>
            </a:r>
            <a:endParaRPr lang="en-GB" sz="2400" dirty="0">
              <a:cs typeface="Tahoma"/>
            </a:endParaRPr>
          </a:p>
          <a:p>
            <a:pPr marL="374997" indent="-351088">
              <a:spcBef>
                <a:spcPts val="476"/>
              </a:spcBef>
              <a:tabLst>
                <a:tab pos="376255" algn="l"/>
              </a:tabLst>
            </a:pPr>
            <a:r>
              <a:rPr lang="en-GB" sz="2400" spc="-59" dirty="0">
                <a:solidFill>
                  <a:srgbClr val="22373A"/>
                </a:solidFill>
                <a:cs typeface="Tahoma"/>
              </a:rPr>
              <a:t>Smart</a:t>
            </a:r>
            <a:r>
              <a:rPr lang="en-GB" sz="2400" spc="-99" dirty="0">
                <a:solidFill>
                  <a:srgbClr val="22373A"/>
                </a:solidFill>
                <a:cs typeface="Tahoma"/>
              </a:rPr>
              <a:t> </a:t>
            </a:r>
            <a:r>
              <a:rPr lang="en-GB" sz="2400" spc="-59" dirty="0">
                <a:solidFill>
                  <a:srgbClr val="22373A"/>
                </a:solidFill>
                <a:cs typeface="Tahoma"/>
              </a:rPr>
              <a:t>Factory</a:t>
            </a:r>
            <a:endParaRPr lang="en-GB" sz="2400" dirty="0">
              <a:cs typeface="Tahoma"/>
            </a:endParaRPr>
          </a:p>
          <a:p>
            <a:pPr marL="374997" indent="-351088">
              <a:spcBef>
                <a:spcPts val="476"/>
              </a:spcBef>
              <a:tabLst>
                <a:tab pos="376255" algn="l"/>
              </a:tabLst>
            </a:pPr>
            <a:r>
              <a:rPr lang="en-GB" sz="2400" spc="-89" dirty="0">
                <a:solidFill>
                  <a:srgbClr val="22373A"/>
                </a:solidFill>
                <a:cs typeface="Tahoma"/>
              </a:rPr>
              <a:t>Sm</a:t>
            </a:r>
            <a:r>
              <a:rPr lang="en-GB" sz="2400" spc="-139" dirty="0">
                <a:solidFill>
                  <a:srgbClr val="22373A"/>
                </a:solidFill>
                <a:cs typeface="Tahoma"/>
              </a:rPr>
              <a:t>a</a:t>
            </a:r>
            <a:r>
              <a:rPr lang="en-GB" sz="2400" dirty="0">
                <a:solidFill>
                  <a:srgbClr val="22373A"/>
                </a:solidFill>
                <a:cs typeface="Tahoma"/>
              </a:rPr>
              <a:t>rt</a:t>
            </a:r>
            <a:r>
              <a:rPr lang="en-GB" sz="2400" spc="30" dirty="0">
                <a:solidFill>
                  <a:srgbClr val="22373A"/>
                </a:solidFill>
                <a:cs typeface="Tahoma"/>
              </a:rPr>
              <a:t> </a:t>
            </a:r>
            <a:r>
              <a:rPr lang="en-GB" sz="2400" spc="20" dirty="0">
                <a:solidFill>
                  <a:srgbClr val="22373A"/>
                </a:solidFill>
                <a:cs typeface="Tahoma"/>
              </a:rPr>
              <a:t>B</a:t>
            </a:r>
            <a:r>
              <a:rPr lang="en-GB" sz="2400" spc="79" dirty="0">
                <a:solidFill>
                  <a:srgbClr val="22373A"/>
                </a:solidFill>
                <a:cs typeface="Tahoma"/>
              </a:rPr>
              <a:t>o</a:t>
            </a:r>
            <a:r>
              <a:rPr lang="en-GB" sz="2400" spc="-89" dirty="0">
                <a:solidFill>
                  <a:srgbClr val="22373A"/>
                </a:solidFill>
                <a:cs typeface="Tahoma"/>
              </a:rPr>
              <a:t>dy</a:t>
            </a:r>
            <a:endParaRPr lang="en-GB" sz="2400" dirty="0">
              <a:cs typeface="Tahoma"/>
            </a:endParaRPr>
          </a:p>
          <a:p>
            <a:pPr marL="374997" indent="-351088">
              <a:spcBef>
                <a:spcPts val="466"/>
              </a:spcBef>
              <a:tabLst>
                <a:tab pos="376255" algn="l"/>
              </a:tabLst>
            </a:pPr>
            <a:r>
              <a:rPr lang="en-GB" sz="2400" spc="-89" dirty="0">
                <a:solidFill>
                  <a:srgbClr val="22373A"/>
                </a:solidFill>
                <a:cs typeface="Tahoma"/>
              </a:rPr>
              <a:t>Sm</a:t>
            </a:r>
            <a:r>
              <a:rPr lang="en-GB" sz="2400" spc="-139" dirty="0">
                <a:solidFill>
                  <a:srgbClr val="22373A"/>
                </a:solidFill>
                <a:cs typeface="Tahoma"/>
              </a:rPr>
              <a:t>a</a:t>
            </a:r>
            <a:r>
              <a:rPr lang="en-GB" sz="2400" dirty="0">
                <a:solidFill>
                  <a:srgbClr val="22373A"/>
                </a:solidFill>
                <a:cs typeface="Tahoma"/>
              </a:rPr>
              <a:t>rt</a:t>
            </a:r>
            <a:r>
              <a:rPr lang="en-GB" sz="2400" spc="30" dirty="0">
                <a:solidFill>
                  <a:srgbClr val="22373A"/>
                </a:solidFill>
                <a:cs typeface="Tahoma"/>
              </a:rPr>
              <a:t> </a:t>
            </a:r>
            <a:r>
              <a:rPr lang="en-GB" sz="2400" spc="20" dirty="0">
                <a:solidFill>
                  <a:srgbClr val="22373A"/>
                </a:solidFill>
                <a:cs typeface="Tahoma"/>
              </a:rPr>
              <a:t>F</a:t>
            </a:r>
            <a:r>
              <a:rPr lang="en-GB" sz="2400" spc="-178" dirty="0">
                <a:solidFill>
                  <a:srgbClr val="22373A"/>
                </a:solidFill>
                <a:cs typeface="Tahoma"/>
              </a:rPr>
              <a:t>a</a:t>
            </a:r>
            <a:r>
              <a:rPr lang="en-GB" sz="2400" spc="-89" dirty="0">
                <a:solidFill>
                  <a:srgbClr val="22373A"/>
                </a:solidFill>
                <a:cs typeface="Tahoma"/>
              </a:rPr>
              <a:t>rm</a:t>
            </a:r>
            <a:endParaRPr lang="en-GB" sz="2400" dirty="0">
              <a:cs typeface="Tahoma"/>
            </a:endParaRPr>
          </a:p>
          <a:p>
            <a:pPr marL="374997" indent="-351088">
              <a:spcBef>
                <a:spcPts val="476"/>
              </a:spcBef>
              <a:tabLst>
                <a:tab pos="376255" algn="l"/>
              </a:tabLst>
            </a:pPr>
            <a:r>
              <a:rPr lang="en-GB" sz="2400" spc="-59" dirty="0">
                <a:solidFill>
                  <a:srgbClr val="22373A"/>
                </a:solidFill>
                <a:cs typeface="Tahoma"/>
              </a:rPr>
              <a:t>Smart </a:t>
            </a:r>
            <a:r>
              <a:rPr lang="en-GB" sz="2400" spc="-40" dirty="0">
                <a:solidFill>
                  <a:srgbClr val="22373A"/>
                </a:solidFill>
                <a:cs typeface="Tahoma"/>
              </a:rPr>
              <a:t>Grid</a:t>
            </a:r>
            <a:endParaRPr lang="en-GB" sz="2400" dirty="0">
              <a:cs typeface="Tahoma"/>
            </a:endParaRPr>
          </a:p>
          <a:p>
            <a:pPr marL="374997" indent="-351088">
              <a:spcBef>
                <a:spcPts val="466"/>
              </a:spcBef>
              <a:tabLst>
                <a:tab pos="376255" algn="l"/>
              </a:tabLst>
            </a:pPr>
            <a:r>
              <a:rPr lang="en-GB" sz="2400" spc="-59" dirty="0">
                <a:solidFill>
                  <a:srgbClr val="22373A"/>
                </a:solidFill>
                <a:cs typeface="Tahoma"/>
              </a:rPr>
              <a:t>Smart</a:t>
            </a:r>
            <a:r>
              <a:rPr lang="en-GB" sz="2400" spc="-69" dirty="0">
                <a:solidFill>
                  <a:srgbClr val="22373A"/>
                </a:solidFill>
                <a:cs typeface="Tahoma"/>
              </a:rPr>
              <a:t> </a:t>
            </a:r>
            <a:r>
              <a:rPr lang="en-GB" sz="2400" spc="-109" dirty="0">
                <a:solidFill>
                  <a:srgbClr val="22373A"/>
                </a:solidFill>
                <a:cs typeface="Tahoma"/>
              </a:rPr>
              <a:t>*</a:t>
            </a:r>
            <a:endParaRPr lang="en-GB" sz="2400" dirty="0">
              <a:cs typeface="Tahoma"/>
            </a:endParaRPr>
          </a:p>
          <a:p>
            <a:endParaRPr lang="en-US" dirty="0"/>
          </a:p>
        </p:txBody>
      </p:sp>
      <p:pic>
        <p:nvPicPr>
          <p:cNvPr id="3074" name="Picture 2" descr="Image">
            <a:extLst>
              <a:ext uri="{FF2B5EF4-FFF2-40B4-BE49-F238E27FC236}">
                <a16:creationId xmlns:a16="http://schemas.microsoft.com/office/drawing/2014/main" id="{5E700A8A-31E9-4D1A-07ED-48C466DF6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645" y="2752276"/>
            <a:ext cx="8346831" cy="3756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Sol</a:t>
            </a:r>
            <a:r>
              <a:rPr spc="-198" dirty="0"/>
              <a:t>a</a:t>
            </a:r>
            <a:r>
              <a:rPr spc="-50" dirty="0"/>
              <a:t>r</a:t>
            </a:r>
          </a:p>
        </p:txBody>
      </p:sp>
      <p:sp>
        <p:nvSpPr>
          <p:cNvPr id="3" name="object 3"/>
          <p:cNvSpPr txBox="1"/>
          <p:nvPr/>
        </p:nvSpPr>
        <p:spPr>
          <a:xfrm>
            <a:off x="2364316" y="1844079"/>
            <a:ext cx="8989484" cy="2195046"/>
          </a:xfrm>
          <a:prstGeom prst="rect">
            <a:avLst/>
          </a:prstGeom>
        </p:spPr>
        <p:txBody>
          <a:bodyPr vert="horz" wrap="square" lIns="0" tIns="25167" rIns="0" bIns="0" rtlCol="0">
            <a:spAutoFit/>
          </a:bodyPr>
          <a:lstStyle/>
          <a:p>
            <a:pPr marL="425330" marR="60402" indent="-351088">
              <a:lnSpc>
                <a:spcPct val="118000"/>
              </a:lnSpc>
              <a:spcBef>
                <a:spcPts val="198"/>
              </a:spcBef>
              <a:buFont typeface="Wingdings" pitchFamily="2" charset="2"/>
              <a:buChar char="q"/>
              <a:tabLst>
                <a:tab pos="426591" algn="l"/>
              </a:tabLst>
            </a:pPr>
            <a:r>
              <a:rPr sz="2400" spc="-40" dirty="0">
                <a:solidFill>
                  <a:srgbClr val="22373A"/>
                </a:solidFill>
                <a:cs typeface="Tahoma"/>
              </a:rPr>
              <a:t>Photo-voltaic</a:t>
            </a:r>
            <a:r>
              <a:rPr sz="2400" spc="50" dirty="0">
                <a:solidFill>
                  <a:srgbClr val="22373A"/>
                </a:solidFill>
                <a:cs typeface="Tahoma"/>
              </a:rPr>
              <a:t> </a:t>
            </a:r>
            <a:r>
              <a:rPr sz="2400" spc="-69" dirty="0">
                <a:solidFill>
                  <a:srgbClr val="22373A"/>
                </a:solidFill>
                <a:cs typeface="Tahoma"/>
              </a:rPr>
              <a:t>cells</a:t>
            </a:r>
            <a:r>
              <a:rPr sz="2400" spc="59" dirty="0">
                <a:solidFill>
                  <a:srgbClr val="22373A"/>
                </a:solidFill>
                <a:cs typeface="Tahoma"/>
              </a:rPr>
              <a:t> </a:t>
            </a:r>
            <a:r>
              <a:rPr sz="2400" spc="-79" dirty="0">
                <a:solidFill>
                  <a:srgbClr val="22373A"/>
                </a:solidFill>
                <a:cs typeface="Tahoma"/>
              </a:rPr>
              <a:t>convert</a:t>
            </a:r>
            <a:r>
              <a:rPr sz="2400" spc="50" dirty="0">
                <a:solidFill>
                  <a:srgbClr val="22373A"/>
                </a:solidFill>
                <a:cs typeface="Tahoma"/>
              </a:rPr>
              <a:t> </a:t>
            </a:r>
            <a:r>
              <a:rPr sz="2400" spc="-59" dirty="0">
                <a:solidFill>
                  <a:srgbClr val="22373A"/>
                </a:solidFill>
                <a:cs typeface="Tahoma"/>
              </a:rPr>
              <a:t>radiant</a:t>
            </a:r>
            <a:r>
              <a:rPr sz="2400" spc="59" dirty="0">
                <a:solidFill>
                  <a:srgbClr val="22373A"/>
                </a:solidFill>
                <a:cs typeface="Tahoma"/>
              </a:rPr>
              <a:t> </a:t>
            </a:r>
            <a:r>
              <a:rPr sz="2400" spc="-99" dirty="0">
                <a:solidFill>
                  <a:srgbClr val="22373A"/>
                </a:solidFill>
                <a:cs typeface="Tahoma"/>
              </a:rPr>
              <a:t>solar</a:t>
            </a:r>
            <a:r>
              <a:rPr sz="2400" spc="59" dirty="0">
                <a:solidFill>
                  <a:srgbClr val="22373A"/>
                </a:solidFill>
                <a:cs typeface="Tahoma"/>
              </a:rPr>
              <a:t> </a:t>
            </a:r>
            <a:r>
              <a:rPr sz="2400" spc="-129" dirty="0">
                <a:solidFill>
                  <a:srgbClr val="22373A"/>
                </a:solidFill>
                <a:cs typeface="Tahoma"/>
              </a:rPr>
              <a:t>energy</a:t>
            </a:r>
            <a:r>
              <a:rPr sz="2400" spc="50" dirty="0">
                <a:solidFill>
                  <a:srgbClr val="22373A"/>
                </a:solidFill>
                <a:cs typeface="Tahoma"/>
              </a:rPr>
              <a:t> </a:t>
            </a:r>
            <a:r>
              <a:rPr sz="2400" spc="-30" dirty="0">
                <a:solidFill>
                  <a:srgbClr val="22373A"/>
                </a:solidFill>
                <a:cs typeface="Tahoma"/>
              </a:rPr>
              <a:t>to</a:t>
            </a:r>
            <a:r>
              <a:rPr sz="2400" spc="59" dirty="0">
                <a:solidFill>
                  <a:srgbClr val="22373A"/>
                </a:solidFill>
                <a:cs typeface="Tahoma"/>
              </a:rPr>
              <a:t> </a:t>
            </a:r>
            <a:r>
              <a:rPr sz="2400" spc="-59" dirty="0">
                <a:solidFill>
                  <a:srgbClr val="22373A"/>
                </a:solidFill>
                <a:cs typeface="Tahoma"/>
              </a:rPr>
              <a:t>electrical </a:t>
            </a:r>
            <a:r>
              <a:rPr sz="2400" spc="-654" dirty="0">
                <a:solidFill>
                  <a:srgbClr val="22373A"/>
                </a:solidFill>
                <a:cs typeface="Tahoma"/>
              </a:rPr>
              <a:t> </a:t>
            </a:r>
            <a:r>
              <a:rPr sz="2400" spc="-69" dirty="0">
                <a:solidFill>
                  <a:srgbClr val="22373A"/>
                </a:solidFill>
                <a:cs typeface="Tahoma"/>
              </a:rPr>
              <a:t>current</a:t>
            </a:r>
            <a:endParaRPr sz="2400" dirty="0">
              <a:cs typeface="Tahoma"/>
            </a:endParaRPr>
          </a:p>
          <a:p>
            <a:pPr marL="425330" indent="-351088">
              <a:spcBef>
                <a:spcPts val="476"/>
              </a:spcBef>
              <a:buFont typeface="Wingdings" pitchFamily="2" charset="2"/>
              <a:buChar char="q"/>
              <a:tabLst>
                <a:tab pos="426591" algn="l"/>
              </a:tabLst>
            </a:pPr>
            <a:r>
              <a:rPr sz="2400" spc="-40" dirty="0">
                <a:solidFill>
                  <a:srgbClr val="22373A"/>
                </a:solidFill>
                <a:cs typeface="Tahoma"/>
              </a:rPr>
              <a:t>1000W/m</a:t>
            </a:r>
            <a:r>
              <a:rPr sz="2400" spc="-59" baseline="27777" dirty="0">
                <a:solidFill>
                  <a:srgbClr val="22373A"/>
                </a:solidFill>
                <a:cs typeface="Arial"/>
              </a:rPr>
              <a:t>2</a:t>
            </a:r>
            <a:r>
              <a:rPr sz="2400" spc="430" baseline="27777" dirty="0">
                <a:solidFill>
                  <a:srgbClr val="22373A"/>
                </a:solidFill>
                <a:cs typeface="Arial"/>
              </a:rPr>
              <a:t> </a:t>
            </a:r>
            <a:r>
              <a:rPr sz="2400" spc="-79" dirty="0">
                <a:solidFill>
                  <a:srgbClr val="22373A"/>
                </a:solidFill>
                <a:cs typeface="Tahoma"/>
              </a:rPr>
              <a:t>outside</a:t>
            </a:r>
            <a:endParaRPr sz="2400" dirty="0">
              <a:cs typeface="Tahoma"/>
            </a:endParaRPr>
          </a:p>
          <a:p>
            <a:pPr marL="425330" indent="-351088">
              <a:spcBef>
                <a:spcPts val="466"/>
              </a:spcBef>
              <a:buFont typeface="Wingdings" pitchFamily="2" charset="2"/>
              <a:buChar char="q"/>
              <a:tabLst>
                <a:tab pos="426591" algn="l"/>
              </a:tabLst>
            </a:pPr>
            <a:r>
              <a:rPr sz="2400" spc="-119" dirty="0">
                <a:solidFill>
                  <a:srgbClr val="22373A"/>
                </a:solidFill>
                <a:cs typeface="Tahoma"/>
              </a:rPr>
              <a:t>Inside</a:t>
            </a:r>
            <a:r>
              <a:rPr sz="2400" spc="10" dirty="0">
                <a:solidFill>
                  <a:srgbClr val="22373A"/>
                </a:solidFill>
                <a:cs typeface="Tahoma"/>
              </a:rPr>
              <a:t> </a:t>
            </a:r>
            <a:r>
              <a:rPr sz="2400" spc="-69" dirty="0">
                <a:solidFill>
                  <a:srgbClr val="22373A"/>
                </a:solidFill>
                <a:cs typeface="Tahoma"/>
              </a:rPr>
              <a:t>is</a:t>
            </a:r>
            <a:r>
              <a:rPr sz="2400" spc="10" dirty="0">
                <a:solidFill>
                  <a:srgbClr val="22373A"/>
                </a:solidFill>
                <a:cs typeface="Tahoma"/>
              </a:rPr>
              <a:t> </a:t>
            </a:r>
            <a:r>
              <a:rPr sz="2400" spc="-89" dirty="0">
                <a:solidFill>
                  <a:srgbClr val="22373A"/>
                </a:solidFill>
                <a:cs typeface="Tahoma"/>
              </a:rPr>
              <a:t>much</a:t>
            </a:r>
            <a:r>
              <a:rPr sz="2400" spc="10" dirty="0">
                <a:solidFill>
                  <a:srgbClr val="22373A"/>
                </a:solidFill>
                <a:cs typeface="Tahoma"/>
              </a:rPr>
              <a:t> </a:t>
            </a:r>
            <a:r>
              <a:rPr sz="2400" spc="-139" dirty="0">
                <a:solidFill>
                  <a:srgbClr val="22373A"/>
                </a:solidFill>
                <a:cs typeface="Tahoma"/>
              </a:rPr>
              <a:t>more</a:t>
            </a:r>
            <a:r>
              <a:rPr sz="2400" spc="10" dirty="0">
                <a:solidFill>
                  <a:srgbClr val="22373A"/>
                </a:solidFill>
                <a:cs typeface="Tahoma"/>
              </a:rPr>
              <a:t> </a:t>
            </a:r>
            <a:r>
              <a:rPr sz="2400" spc="-79" dirty="0">
                <a:solidFill>
                  <a:srgbClr val="22373A"/>
                </a:solidFill>
                <a:cs typeface="Tahoma"/>
              </a:rPr>
              <a:t>challenging</a:t>
            </a:r>
            <a:endParaRPr sz="2400" dirty="0">
              <a:cs typeface="Tahoma"/>
            </a:endParaRPr>
          </a:p>
          <a:p>
            <a:pPr marL="425330" indent="-351088">
              <a:spcBef>
                <a:spcPts val="476"/>
              </a:spcBef>
              <a:buFont typeface="Wingdings" pitchFamily="2" charset="2"/>
              <a:buChar char="q"/>
              <a:tabLst>
                <a:tab pos="426591" algn="l"/>
              </a:tabLst>
            </a:pPr>
            <a:r>
              <a:rPr sz="2400" spc="-99" dirty="0">
                <a:solidFill>
                  <a:srgbClr val="22373A"/>
                </a:solidFill>
                <a:cs typeface="Tahoma"/>
              </a:rPr>
              <a:t>Seasonal</a:t>
            </a:r>
            <a:r>
              <a:rPr sz="2400" dirty="0">
                <a:solidFill>
                  <a:srgbClr val="22373A"/>
                </a:solidFill>
                <a:cs typeface="Tahoma"/>
              </a:rPr>
              <a:t> </a:t>
            </a:r>
            <a:r>
              <a:rPr sz="2400" spc="-99" dirty="0">
                <a:solidFill>
                  <a:srgbClr val="22373A"/>
                </a:solidFill>
                <a:cs typeface="Tahoma"/>
              </a:rPr>
              <a:t>and</a:t>
            </a:r>
            <a:r>
              <a:rPr sz="2400" spc="10" dirty="0">
                <a:solidFill>
                  <a:srgbClr val="22373A"/>
                </a:solidFill>
                <a:cs typeface="Tahoma"/>
              </a:rPr>
              <a:t> </a:t>
            </a:r>
            <a:r>
              <a:rPr sz="2400" spc="-59" dirty="0">
                <a:solidFill>
                  <a:srgbClr val="22373A"/>
                </a:solidFill>
                <a:cs typeface="Tahoma"/>
              </a:rPr>
              <a:t>diurnal</a:t>
            </a:r>
            <a:r>
              <a:rPr sz="2400" spc="10" dirty="0">
                <a:solidFill>
                  <a:srgbClr val="22373A"/>
                </a:solidFill>
                <a:cs typeface="Tahoma"/>
              </a:rPr>
              <a:t> </a:t>
            </a:r>
            <a:r>
              <a:rPr sz="2400" spc="-69" dirty="0">
                <a:solidFill>
                  <a:srgbClr val="22373A"/>
                </a:solidFill>
                <a:cs typeface="Tahoma"/>
              </a:rPr>
              <a:t>variations</a:t>
            </a:r>
            <a:endParaRPr sz="2400" dirty="0">
              <a:cs typeface="Tahoma"/>
            </a:endParaRPr>
          </a:p>
          <a:p>
            <a:pPr marL="425330" indent="-351088">
              <a:spcBef>
                <a:spcPts val="476"/>
              </a:spcBef>
              <a:buFont typeface="Wingdings" pitchFamily="2" charset="2"/>
              <a:buChar char="q"/>
              <a:tabLst>
                <a:tab pos="426591" algn="l"/>
              </a:tabLst>
            </a:pPr>
            <a:r>
              <a:rPr sz="2400" spc="-40" dirty="0">
                <a:solidFill>
                  <a:srgbClr val="22373A"/>
                </a:solidFill>
                <a:cs typeface="Tahoma"/>
              </a:rPr>
              <a:t>Significant</a:t>
            </a:r>
            <a:r>
              <a:rPr sz="2400" spc="10" dirty="0">
                <a:solidFill>
                  <a:srgbClr val="22373A"/>
                </a:solidFill>
                <a:cs typeface="Tahoma"/>
              </a:rPr>
              <a:t> </a:t>
            </a:r>
            <a:r>
              <a:rPr sz="2400" spc="-99" dirty="0">
                <a:solidFill>
                  <a:srgbClr val="22373A"/>
                </a:solidFill>
                <a:cs typeface="Tahoma"/>
              </a:rPr>
              <a:t>levels</a:t>
            </a:r>
            <a:r>
              <a:rPr sz="2400" spc="2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99" dirty="0">
                <a:solidFill>
                  <a:srgbClr val="22373A"/>
                </a:solidFill>
                <a:cs typeface="Tahoma"/>
              </a:rPr>
              <a:t>harvestable</a:t>
            </a:r>
            <a:r>
              <a:rPr sz="2400" spc="10" dirty="0">
                <a:solidFill>
                  <a:srgbClr val="22373A"/>
                </a:solidFill>
                <a:cs typeface="Tahoma"/>
              </a:rPr>
              <a:t> </a:t>
            </a:r>
            <a:r>
              <a:rPr sz="2400" spc="-129" dirty="0">
                <a:solidFill>
                  <a:srgbClr val="22373A"/>
                </a:solidFill>
                <a:cs typeface="Tahoma"/>
              </a:rPr>
              <a:t>energy</a:t>
            </a:r>
            <a:r>
              <a:rPr sz="2400" spc="20" dirty="0">
                <a:solidFill>
                  <a:srgbClr val="22373A"/>
                </a:solidFill>
                <a:cs typeface="Tahoma"/>
              </a:rPr>
              <a:t> </a:t>
            </a:r>
            <a:r>
              <a:rPr sz="2400" spc="-50" dirty="0">
                <a:solidFill>
                  <a:srgbClr val="22373A"/>
                </a:solidFill>
                <a:cs typeface="Tahoma"/>
              </a:rPr>
              <a:t>(watts)</a:t>
            </a:r>
            <a:endParaRPr sz="2400" dirty="0">
              <a:cs typeface="Tahoma"/>
            </a:endParaRPr>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Sol</a:t>
            </a:r>
            <a:r>
              <a:rPr spc="-198" dirty="0"/>
              <a:t>a</a:t>
            </a:r>
            <a:r>
              <a:rPr spc="-50" dirty="0"/>
              <a:t>r</a:t>
            </a:r>
          </a:p>
        </p:txBody>
      </p:sp>
      <p:pic>
        <p:nvPicPr>
          <p:cNvPr id="3" name="object 3"/>
          <p:cNvPicPr/>
          <p:nvPr/>
        </p:nvPicPr>
        <p:blipFill>
          <a:blip r:embed="rId3" cstate="print"/>
          <a:stretch>
            <a:fillRect/>
          </a:stretch>
        </p:blipFill>
        <p:spPr>
          <a:xfrm>
            <a:off x="2260880" y="1278633"/>
            <a:ext cx="3467422" cy="3091558"/>
          </a:xfrm>
          <a:prstGeom prst="rect">
            <a:avLst/>
          </a:prstGeom>
        </p:spPr>
      </p:pic>
      <p:pic>
        <p:nvPicPr>
          <p:cNvPr id="4" name="object 4"/>
          <p:cNvPicPr/>
          <p:nvPr/>
        </p:nvPicPr>
        <p:blipFill>
          <a:blip r:embed="rId4" cstate="print"/>
          <a:stretch>
            <a:fillRect/>
          </a:stretch>
        </p:blipFill>
        <p:spPr>
          <a:xfrm>
            <a:off x="6368457" y="1986341"/>
            <a:ext cx="3467422" cy="2383853"/>
          </a:xfrm>
          <a:prstGeom prst="rect">
            <a:avLst/>
          </a:prstGeom>
        </p:spPr>
      </p:pic>
      <p:sp>
        <p:nvSpPr>
          <p:cNvPr id="5" name="object 5"/>
          <p:cNvSpPr/>
          <p:nvPr/>
        </p:nvSpPr>
        <p:spPr>
          <a:xfrm>
            <a:off x="2241577" y="5603551"/>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6" name="object 6"/>
          <p:cNvSpPr txBox="1"/>
          <p:nvPr/>
        </p:nvSpPr>
        <p:spPr>
          <a:xfrm>
            <a:off x="2140910" y="4416612"/>
            <a:ext cx="7042977" cy="1777315"/>
          </a:xfrm>
          <a:prstGeom prst="rect">
            <a:avLst/>
          </a:prstGeom>
        </p:spPr>
        <p:txBody>
          <a:bodyPr vert="horz" wrap="square" lIns="0" tIns="23909" rIns="0" bIns="0" rtlCol="0">
            <a:spAutoFit/>
          </a:bodyPr>
          <a:lstStyle/>
          <a:p>
            <a:pPr marL="1070881">
              <a:spcBef>
                <a:spcPts val="188"/>
              </a:spcBef>
              <a:tabLst>
                <a:tab pos="5234859" algn="l"/>
              </a:tabLst>
            </a:pPr>
            <a:r>
              <a:rPr sz="1982" b="1" spc="99" dirty="0">
                <a:solidFill>
                  <a:srgbClr val="22373A"/>
                </a:solidFill>
                <a:latin typeface="Arial"/>
                <a:cs typeface="Arial"/>
              </a:rPr>
              <a:t>(a)</a:t>
            </a:r>
            <a:r>
              <a:rPr sz="1982" b="1" spc="178" dirty="0">
                <a:solidFill>
                  <a:srgbClr val="22373A"/>
                </a:solidFill>
                <a:latin typeface="Arial"/>
                <a:cs typeface="Arial"/>
              </a:rPr>
              <a:t> </a:t>
            </a:r>
            <a:r>
              <a:rPr sz="1784" spc="-69" dirty="0">
                <a:solidFill>
                  <a:srgbClr val="22373A"/>
                </a:solidFill>
                <a:latin typeface="Tahoma"/>
                <a:cs typeface="Tahoma"/>
              </a:rPr>
              <a:t>Sensor</a:t>
            </a:r>
            <a:r>
              <a:rPr sz="1784" spc="59" dirty="0">
                <a:solidFill>
                  <a:srgbClr val="22373A"/>
                </a:solidFill>
                <a:latin typeface="Tahoma"/>
                <a:cs typeface="Tahoma"/>
              </a:rPr>
              <a:t> </a:t>
            </a:r>
            <a:r>
              <a:rPr sz="1784" spc="-20" dirty="0">
                <a:solidFill>
                  <a:srgbClr val="22373A"/>
                </a:solidFill>
                <a:latin typeface="Tahoma"/>
                <a:cs typeface="Tahoma"/>
              </a:rPr>
              <a:t>Node	</a:t>
            </a:r>
            <a:r>
              <a:rPr sz="1982" b="1" spc="79" dirty="0">
                <a:solidFill>
                  <a:srgbClr val="22373A"/>
                </a:solidFill>
                <a:latin typeface="Arial"/>
                <a:cs typeface="Arial"/>
              </a:rPr>
              <a:t>(b)</a:t>
            </a:r>
            <a:r>
              <a:rPr sz="1982" b="1" spc="99" dirty="0">
                <a:solidFill>
                  <a:srgbClr val="22373A"/>
                </a:solidFill>
                <a:latin typeface="Arial"/>
                <a:cs typeface="Arial"/>
              </a:rPr>
              <a:t> </a:t>
            </a:r>
            <a:r>
              <a:rPr sz="1784" spc="-40" dirty="0">
                <a:solidFill>
                  <a:srgbClr val="22373A"/>
                </a:solidFill>
                <a:latin typeface="Tahoma"/>
                <a:cs typeface="Tahoma"/>
              </a:rPr>
              <a:t>Forecasting</a:t>
            </a:r>
            <a:endParaRPr sz="1784">
              <a:latin typeface="Tahoma"/>
              <a:cs typeface="Tahoma"/>
            </a:endParaRPr>
          </a:p>
          <a:p>
            <a:pPr marL="1574233">
              <a:spcBef>
                <a:spcPts val="1665"/>
              </a:spcBef>
            </a:pPr>
            <a:r>
              <a:rPr sz="1982" b="1" spc="-69" dirty="0">
                <a:solidFill>
                  <a:srgbClr val="22373A"/>
                </a:solidFill>
                <a:latin typeface="Arial"/>
                <a:cs typeface="Arial"/>
              </a:rPr>
              <a:t>Figure</a:t>
            </a:r>
            <a:r>
              <a:rPr sz="1982" b="1" spc="159" dirty="0">
                <a:solidFill>
                  <a:srgbClr val="22373A"/>
                </a:solidFill>
                <a:latin typeface="Arial"/>
                <a:cs typeface="Arial"/>
              </a:rPr>
              <a:t> </a:t>
            </a:r>
            <a:r>
              <a:rPr sz="1982" b="1" spc="-40" dirty="0">
                <a:solidFill>
                  <a:srgbClr val="22373A"/>
                </a:solidFill>
                <a:latin typeface="Arial"/>
                <a:cs typeface="Arial"/>
              </a:rPr>
              <a:t>1:</a:t>
            </a:r>
            <a:r>
              <a:rPr sz="1982" b="1" spc="416" dirty="0">
                <a:solidFill>
                  <a:srgbClr val="22373A"/>
                </a:solidFill>
                <a:latin typeface="Arial"/>
                <a:cs typeface="Arial"/>
              </a:rPr>
              <a:t> </a:t>
            </a:r>
            <a:r>
              <a:rPr sz="1982" spc="-40" dirty="0">
                <a:solidFill>
                  <a:srgbClr val="22373A"/>
                </a:solidFill>
                <a:latin typeface="Tahoma"/>
                <a:cs typeface="Tahoma"/>
              </a:rPr>
              <a:t>Predictive</a:t>
            </a:r>
            <a:r>
              <a:rPr sz="1982" spc="30" dirty="0">
                <a:solidFill>
                  <a:srgbClr val="22373A"/>
                </a:solidFill>
                <a:latin typeface="Tahoma"/>
                <a:cs typeface="Tahoma"/>
              </a:rPr>
              <a:t> </a:t>
            </a:r>
            <a:r>
              <a:rPr sz="1982" spc="-79" dirty="0">
                <a:solidFill>
                  <a:srgbClr val="22373A"/>
                </a:solidFill>
                <a:latin typeface="Tahoma"/>
                <a:cs typeface="Tahoma"/>
              </a:rPr>
              <a:t>solar</a:t>
            </a:r>
            <a:r>
              <a:rPr sz="1982" spc="30" dirty="0">
                <a:solidFill>
                  <a:srgbClr val="22373A"/>
                </a:solidFill>
                <a:latin typeface="Tahoma"/>
                <a:cs typeface="Tahoma"/>
              </a:rPr>
              <a:t> </a:t>
            </a:r>
            <a:r>
              <a:rPr sz="1982" spc="-109" dirty="0">
                <a:solidFill>
                  <a:srgbClr val="22373A"/>
                </a:solidFill>
                <a:latin typeface="Tahoma"/>
                <a:cs typeface="Tahoma"/>
              </a:rPr>
              <a:t>energy</a:t>
            </a:r>
            <a:r>
              <a:rPr sz="1982" spc="30" dirty="0">
                <a:solidFill>
                  <a:srgbClr val="22373A"/>
                </a:solidFill>
                <a:latin typeface="Tahoma"/>
                <a:cs typeface="Tahoma"/>
              </a:rPr>
              <a:t> </a:t>
            </a:r>
            <a:r>
              <a:rPr sz="1982" spc="-79" dirty="0">
                <a:solidFill>
                  <a:srgbClr val="22373A"/>
                </a:solidFill>
                <a:latin typeface="Tahoma"/>
                <a:cs typeface="Tahoma"/>
              </a:rPr>
              <a:t>harvesting</a:t>
            </a:r>
            <a:r>
              <a:rPr sz="2081" spc="-119" baseline="27777" dirty="0">
                <a:solidFill>
                  <a:srgbClr val="22373A"/>
                </a:solidFill>
                <a:latin typeface="Arial"/>
                <a:cs typeface="Arial"/>
              </a:rPr>
              <a:t>1</a:t>
            </a:r>
            <a:endParaRPr sz="2081" baseline="27777">
              <a:latin typeface="Arial"/>
              <a:cs typeface="Arial"/>
            </a:endParaRPr>
          </a:p>
          <a:p>
            <a:pPr>
              <a:lnSpc>
                <a:spcPct val="100000"/>
              </a:lnSpc>
            </a:pPr>
            <a:endParaRPr sz="2576">
              <a:latin typeface="Arial"/>
              <a:cs typeface="Arial"/>
            </a:endParaRPr>
          </a:p>
          <a:p>
            <a:pPr marL="100670" marR="85570" indent="67952">
              <a:lnSpc>
                <a:spcPct val="113399"/>
              </a:lnSpc>
            </a:pPr>
            <a:r>
              <a:rPr sz="1784" spc="-59" baseline="27777" dirty="0">
                <a:solidFill>
                  <a:srgbClr val="394B4E"/>
                </a:solidFill>
                <a:latin typeface="Arial"/>
                <a:cs typeface="Arial"/>
              </a:rPr>
              <a:t>1</a:t>
            </a:r>
            <a:r>
              <a:rPr sz="1585" spc="-40" dirty="0">
                <a:solidFill>
                  <a:srgbClr val="22373A"/>
                </a:solidFill>
                <a:latin typeface="Arial"/>
                <a:cs typeface="Arial"/>
              </a:rPr>
              <a:t>Tengyue</a:t>
            </a:r>
            <a:r>
              <a:rPr sz="1585" spc="119" dirty="0">
                <a:solidFill>
                  <a:srgbClr val="22373A"/>
                </a:solidFill>
                <a:latin typeface="Arial"/>
                <a:cs typeface="Arial"/>
              </a:rPr>
              <a:t> </a:t>
            </a:r>
            <a:r>
              <a:rPr sz="1585" spc="-10" dirty="0">
                <a:solidFill>
                  <a:srgbClr val="22373A"/>
                </a:solidFill>
                <a:latin typeface="Arial"/>
                <a:cs typeface="Arial"/>
              </a:rPr>
              <a:t>Zou</a:t>
            </a:r>
            <a:r>
              <a:rPr sz="1585" spc="129" dirty="0">
                <a:solidFill>
                  <a:srgbClr val="22373A"/>
                </a:solidFill>
                <a:latin typeface="Arial"/>
                <a:cs typeface="Arial"/>
              </a:rPr>
              <a:t> </a:t>
            </a:r>
            <a:r>
              <a:rPr sz="1585" spc="10" dirty="0">
                <a:solidFill>
                  <a:srgbClr val="22373A"/>
                </a:solidFill>
                <a:latin typeface="Arial"/>
                <a:cs typeface="Arial"/>
              </a:rPr>
              <a:t>et</a:t>
            </a:r>
            <a:r>
              <a:rPr sz="1585" spc="129" dirty="0">
                <a:solidFill>
                  <a:srgbClr val="22373A"/>
                </a:solidFill>
                <a:latin typeface="Arial"/>
                <a:cs typeface="Arial"/>
              </a:rPr>
              <a:t> </a:t>
            </a:r>
            <a:r>
              <a:rPr sz="1585" spc="-10" dirty="0">
                <a:solidFill>
                  <a:srgbClr val="22373A"/>
                </a:solidFill>
                <a:latin typeface="Arial"/>
                <a:cs typeface="Arial"/>
              </a:rPr>
              <a:t>al.</a:t>
            </a:r>
            <a:r>
              <a:rPr sz="1585" spc="139" dirty="0">
                <a:solidFill>
                  <a:srgbClr val="22373A"/>
                </a:solidFill>
                <a:latin typeface="Arial"/>
                <a:cs typeface="Arial"/>
              </a:rPr>
              <a:t> </a:t>
            </a:r>
            <a:r>
              <a:rPr sz="1585" dirty="0">
                <a:solidFill>
                  <a:srgbClr val="22373A"/>
                </a:solidFill>
                <a:latin typeface="Arial"/>
                <a:cs typeface="Arial"/>
              </a:rPr>
              <a:t>“Energy-efficient</a:t>
            </a:r>
            <a:r>
              <a:rPr sz="1585" spc="129" dirty="0">
                <a:solidFill>
                  <a:srgbClr val="22373A"/>
                </a:solidFill>
                <a:latin typeface="Arial"/>
                <a:cs typeface="Arial"/>
              </a:rPr>
              <a:t> </a:t>
            </a:r>
            <a:r>
              <a:rPr sz="1585" spc="10" dirty="0">
                <a:solidFill>
                  <a:srgbClr val="22373A"/>
                </a:solidFill>
                <a:latin typeface="Arial"/>
                <a:cs typeface="Arial"/>
              </a:rPr>
              <a:t>control</a:t>
            </a:r>
            <a:r>
              <a:rPr sz="1585" spc="129" dirty="0">
                <a:solidFill>
                  <a:srgbClr val="22373A"/>
                </a:solidFill>
                <a:latin typeface="Arial"/>
                <a:cs typeface="Arial"/>
              </a:rPr>
              <a:t> </a:t>
            </a:r>
            <a:r>
              <a:rPr sz="1585" spc="50" dirty="0">
                <a:solidFill>
                  <a:srgbClr val="22373A"/>
                </a:solidFill>
                <a:latin typeface="Arial"/>
                <a:cs typeface="Arial"/>
              </a:rPr>
              <a:t>with</a:t>
            </a:r>
            <a:r>
              <a:rPr sz="1585" spc="129" dirty="0">
                <a:solidFill>
                  <a:srgbClr val="22373A"/>
                </a:solidFill>
                <a:latin typeface="Arial"/>
                <a:cs typeface="Arial"/>
              </a:rPr>
              <a:t> </a:t>
            </a:r>
            <a:r>
              <a:rPr sz="1585" spc="-30" dirty="0">
                <a:solidFill>
                  <a:srgbClr val="22373A"/>
                </a:solidFill>
                <a:latin typeface="Arial"/>
                <a:cs typeface="Arial"/>
              </a:rPr>
              <a:t>harvesting</a:t>
            </a:r>
            <a:r>
              <a:rPr sz="1585" spc="129" dirty="0">
                <a:solidFill>
                  <a:srgbClr val="22373A"/>
                </a:solidFill>
                <a:latin typeface="Arial"/>
                <a:cs typeface="Arial"/>
              </a:rPr>
              <a:t> </a:t>
            </a:r>
            <a:r>
              <a:rPr sz="1585" spc="-20" dirty="0">
                <a:solidFill>
                  <a:srgbClr val="22373A"/>
                </a:solidFill>
                <a:latin typeface="Arial"/>
                <a:cs typeface="Arial"/>
              </a:rPr>
              <a:t>predictions</a:t>
            </a:r>
            <a:r>
              <a:rPr sz="1585" spc="129" dirty="0">
                <a:solidFill>
                  <a:srgbClr val="22373A"/>
                </a:solidFill>
                <a:latin typeface="Arial"/>
                <a:cs typeface="Arial"/>
              </a:rPr>
              <a:t> </a:t>
            </a:r>
            <a:r>
              <a:rPr sz="1585" dirty="0">
                <a:solidFill>
                  <a:srgbClr val="22373A"/>
                </a:solidFill>
                <a:latin typeface="Arial"/>
                <a:cs typeface="Arial"/>
              </a:rPr>
              <a:t>for </a:t>
            </a:r>
            <a:r>
              <a:rPr sz="1585" spc="-416" dirty="0">
                <a:solidFill>
                  <a:srgbClr val="22373A"/>
                </a:solidFill>
                <a:latin typeface="Arial"/>
                <a:cs typeface="Arial"/>
              </a:rPr>
              <a:t> </a:t>
            </a:r>
            <a:r>
              <a:rPr sz="1585" spc="-50" dirty="0">
                <a:solidFill>
                  <a:srgbClr val="22373A"/>
                </a:solidFill>
                <a:latin typeface="Arial"/>
                <a:cs typeface="Arial"/>
              </a:rPr>
              <a:t>solar-powered</a:t>
            </a:r>
            <a:r>
              <a:rPr sz="1585" spc="119" dirty="0">
                <a:solidFill>
                  <a:srgbClr val="22373A"/>
                </a:solidFill>
                <a:latin typeface="Arial"/>
                <a:cs typeface="Arial"/>
              </a:rPr>
              <a:t> </a:t>
            </a:r>
            <a:r>
              <a:rPr sz="1585" spc="-59" dirty="0">
                <a:solidFill>
                  <a:srgbClr val="22373A"/>
                </a:solidFill>
                <a:latin typeface="Arial"/>
                <a:cs typeface="Arial"/>
              </a:rPr>
              <a:t>wireless</a:t>
            </a:r>
            <a:r>
              <a:rPr sz="1585" spc="119" dirty="0">
                <a:solidFill>
                  <a:srgbClr val="22373A"/>
                </a:solidFill>
                <a:latin typeface="Arial"/>
                <a:cs typeface="Arial"/>
              </a:rPr>
              <a:t> </a:t>
            </a:r>
            <a:r>
              <a:rPr sz="1585" spc="-89" dirty="0">
                <a:solidFill>
                  <a:srgbClr val="22373A"/>
                </a:solidFill>
                <a:latin typeface="Arial"/>
                <a:cs typeface="Arial"/>
              </a:rPr>
              <a:t>sensor</a:t>
            </a:r>
            <a:r>
              <a:rPr sz="1585" spc="119" dirty="0">
                <a:solidFill>
                  <a:srgbClr val="22373A"/>
                </a:solidFill>
                <a:latin typeface="Arial"/>
                <a:cs typeface="Arial"/>
              </a:rPr>
              <a:t> </a:t>
            </a:r>
            <a:r>
              <a:rPr sz="1585" spc="-30" dirty="0">
                <a:solidFill>
                  <a:srgbClr val="22373A"/>
                </a:solidFill>
                <a:latin typeface="Arial"/>
                <a:cs typeface="Arial"/>
              </a:rPr>
              <a:t>networks”.</a:t>
            </a:r>
            <a:r>
              <a:rPr sz="1585" spc="307" dirty="0">
                <a:solidFill>
                  <a:srgbClr val="22373A"/>
                </a:solidFill>
                <a:latin typeface="Arial"/>
                <a:cs typeface="Arial"/>
              </a:rPr>
              <a:t> </a:t>
            </a:r>
            <a:r>
              <a:rPr sz="1585" spc="10" dirty="0">
                <a:solidFill>
                  <a:srgbClr val="6E7B7D"/>
                </a:solidFill>
                <a:latin typeface="Arial"/>
                <a:cs typeface="Arial"/>
              </a:rPr>
              <a:t>In:</a:t>
            </a:r>
            <a:r>
              <a:rPr sz="1585" spc="317" dirty="0">
                <a:solidFill>
                  <a:srgbClr val="6E7B7D"/>
                </a:solidFill>
                <a:latin typeface="Arial"/>
                <a:cs typeface="Arial"/>
              </a:rPr>
              <a:t> </a:t>
            </a:r>
            <a:r>
              <a:rPr sz="1585" i="1" spc="-89" dirty="0">
                <a:solidFill>
                  <a:srgbClr val="6E7B7D"/>
                </a:solidFill>
                <a:latin typeface="Arial"/>
                <a:cs typeface="Arial"/>
              </a:rPr>
              <a:t>Sensors</a:t>
            </a:r>
            <a:r>
              <a:rPr sz="1585" i="1" spc="238" dirty="0">
                <a:solidFill>
                  <a:srgbClr val="6E7B7D"/>
                </a:solidFill>
                <a:latin typeface="Arial"/>
                <a:cs typeface="Arial"/>
              </a:rPr>
              <a:t> </a:t>
            </a:r>
            <a:r>
              <a:rPr sz="1585" spc="-30" dirty="0">
                <a:solidFill>
                  <a:srgbClr val="6E7B7D"/>
                </a:solidFill>
                <a:latin typeface="Arial"/>
                <a:cs typeface="Arial"/>
              </a:rPr>
              <a:t>16.1</a:t>
            </a:r>
            <a:r>
              <a:rPr sz="1585" spc="119" dirty="0">
                <a:solidFill>
                  <a:srgbClr val="6E7B7D"/>
                </a:solidFill>
                <a:latin typeface="Arial"/>
                <a:cs typeface="Arial"/>
              </a:rPr>
              <a:t> </a:t>
            </a:r>
            <a:r>
              <a:rPr sz="1585" spc="10" dirty="0">
                <a:solidFill>
                  <a:srgbClr val="6E7B7D"/>
                </a:solidFill>
                <a:latin typeface="Arial"/>
                <a:cs typeface="Arial"/>
              </a:rPr>
              <a:t>(2016),</a:t>
            </a:r>
            <a:r>
              <a:rPr sz="1585" spc="119" dirty="0">
                <a:solidFill>
                  <a:srgbClr val="6E7B7D"/>
                </a:solidFill>
                <a:latin typeface="Arial"/>
                <a:cs typeface="Arial"/>
              </a:rPr>
              <a:t> </a:t>
            </a:r>
            <a:r>
              <a:rPr sz="1585" dirty="0">
                <a:solidFill>
                  <a:srgbClr val="6E7B7D"/>
                </a:solidFill>
                <a:latin typeface="Arial"/>
                <a:cs typeface="Arial"/>
              </a:rPr>
              <a:t>p.</a:t>
            </a:r>
            <a:r>
              <a:rPr sz="1585" spc="119" dirty="0">
                <a:solidFill>
                  <a:srgbClr val="6E7B7D"/>
                </a:solidFill>
                <a:latin typeface="Arial"/>
                <a:cs typeface="Arial"/>
              </a:rPr>
              <a:t> </a:t>
            </a:r>
            <a:r>
              <a:rPr sz="1585" spc="-30" dirty="0">
                <a:solidFill>
                  <a:srgbClr val="6E7B7D"/>
                </a:solidFill>
                <a:latin typeface="Arial"/>
                <a:cs typeface="Arial"/>
              </a:rPr>
              <a:t>53</a:t>
            </a:r>
            <a:r>
              <a:rPr sz="1585" spc="-30" dirty="0">
                <a:solidFill>
                  <a:srgbClr val="394B4E"/>
                </a:solidFill>
                <a:latin typeface="Arial"/>
                <a:cs typeface="Arial"/>
              </a:rPr>
              <a:t>.</a:t>
            </a:r>
            <a:endParaRPr sz="1585">
              <a:latin typeface="Arial"/>
              <a:cs typeface="Arial"/>
            </a:endParaRPr>
          </a:p>
        </p:txBody>
      </p:sp>
    </p:spTree>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 dirty="0"/>
              <a:t>Vi</a:t>
            </a:r>
            <a:r>
              <a:rPr spc="-99" dirty="0"/>
              <a:t>b</a:t>
            </a:r>
            <a:r>
              <a:rPr spc="-50" dirty="0"/>
              <a:t>ration</a:t>
            </a:r>
          </a:p>
        </p:txBody>
      </p:sp>
      <p:sp>
        <p:nvSpPr>
          <p:cNvPr id="3" name="object 3"/>
          <p:cNvSpPr txBox="1"/>
          <p:nvPr/>
        </p:nvSpPr>
        <p:spPr>
          <a:xfrm>
            <a:off x="2414650" y="2492354"/>
            <a:ext cx="8839503" cy="1761594"/>
          </a:xfrm>
          <a:prstGeom prst="rect">
            <a:avLst/>
          </a:prstGeom>
        </p:spPr>
        <p:txBody>
          <a:bodyPr vert="horz" wrap="square" lIns="0" tIns="25167" rIns="0" bIns="0" rtlCol="0">
            <a:spAutoFit/>
          </a:bodyPr>
          <a:lstStyle/>
          <a:p>
            <a:pPr marL="374997" marR="110737" indent="-351088">
              <a:lnSpc>
                <a:spcPct val="118000"/>
              </a:lnSpc>
              <a:spcBef>
                <a:spcPts val="198"/>
              </a:spcBef>
              <a:buFont typeface="Wingdings" pitchFamily="2" charset="2"/>
              <a:buChar char="q"/>
              <a:tabLst>
                <a:tab pos="376255" algn="l"/>
              </a:tabLst>
            </a:pPr>
            <a:r>
              <a:rPr sz="2400" spc="-99" dirty="0">
                <a:solidFill>
                  <a:srgbClr val="22373A"/>
                </a:solidFill>
                <a:cs typeface="Tahoma"/>
              </a:rPr>
              <a:t>Use</a:t>
            </a:r>
            <a:r>
              <a:rPr sz="2400" spc="40" dirty="0">
                <a:solidFill>
                  <a:srgbClr val="22373A"/>
                </a:solidFill>
                <a:cs typeface="Tahoma"/>
              </a:rPr>
              <a:t> </a:t>
            </a:r>
            <a:r>
              <a:rPr sz="2400" spc="-99" dirty="0">
                <a:solidFill>
                  <a:srgbClr val="22373A"/>
                </a:solidFill>
                <a:cs typeface="Tahoma"/>
              </a:rPr>
              <a:t>resonant</a:t>
            </a:r>
            <a:r>
              <a:rPr sz="2400" spc="40" dirty="0">
                <a:solidFill>
                  <a:srgbClr val="22373A"/>
                </a:solidFill>
                <a:cs typeface="Tahoma"/>
              </a:rPr>
              <a:t> </a:t>
            </a:r>
            <a:r>
              <a:rPr sz="2400" spc="-149" dirty="0">
                <a:solidFill>
                  <a:srgbClr val="22373A"/>
                </a:solidFill>
                <a:cs typeface="Tahoma"/>
              </a:rPr>
              <a:t>masses</a:t>
            </a:r>
            <a:r>
              <a:rPr sz="2400" spc="40" dirty="0">
                <a:solidFill>
                  <a:srgbClr val="22373A"/>
                </a:solidFill>
                <a:cs typeface="Tahoma"/>
              </a:rPr>
              <a:t> </a:t>
            </a:r>
            <a:r>
              <a:rPr sz="2400" spc="-30" dirty="0">
                <a:solidFill>
                  <a:srgbClr val="22373A"/>
                </a:solidFill>
                <a:cs typeface="Tahoma"/>
              </a:rPr>
              <a:t>to</a:t>
            </a:r>
            <a:r>
              <a:rPr sz="2400" spc="40" dirty="0">
                <a:solidFill>
                  <a:srgbClr val="22373A"/>
                </a:solidFill>
                <a:cs typeface="Tahoma"/>
              </a:rPr>
              <a:t> </a:t>
            </a:r>
            <a:r>
              <a:rPr sz="2400" spc="-59" dirty="0">
                <a:solidFill>
                  <a:srgbClr val="22373A"/>
                </a:solidFill>
                <a:cs typeface="Tahoma"/>
              </a:rPr>
              <a:t>extract</a:t>
            </a:r>
            <a:r>
              <a:rPr sz="2400" spc="40" dirty="0">
                <a:solidFill>
                  <a:srgbClr val="22373A"/>
                </a:solidFill>
                <a:cs typeface="Tahoma"/>
              </a:rPr>
              <a:t> </a:t>
            </a:r>
            <a:r>
              <a:rPr sz="2400" spc="-129" dirty="0">
                <a:solidFill>
                  <a:srgbClr val="22373A"/>
                </a:solidFill>
                <a:cs typeface="Tahoma"/>
              </a:rPr>
              <a:t>energy</a:t>
            </a:r>
            <a:r>
              <a:rPr sz="2400" spc="40" dirty="0">
                <a:solidFill>
                  <a:srgbClr val="22373A"/>
                </a:solidFill>
                <a:cs typeface="Tahoma"/>
              </a:rPr>
              <a:t> </a:t>
            </a:r>
            <a:r>
              <a:rPr sz="2400" spc="-79" dirty="0">
                <a:solidFill>
                  <a:srgbClr val="22373A"/>
                </a:solidFill>
                <a:cs typeface="Tahoma"/>
              </a:rPr>
              <a:t>from </a:t>
            </a:r>
            <a:r>
              <a:rPr sz="2400" spc="-654" dirty="0">
                <a:solidFill>
                  <a:srgbClr val="22373A"/>
                </a:solidFill>
                <a:cs typeface="Tahoma"/>
              </a:rPr>
              <a:t> </a:t>
            </a:r>
            <a:r>
              <a:rPr sz="2400" spc="-50" dirty="0">
                <a:solidFill>
                  <a:srgbClr val="22373A"/>
                </a:solidFill>
                <a:cs typeface="Tahoma"/>
              </a:rPr>
              <a:t>vibrations/impacts</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Regular</a:t>
            </a:r>
            <a:r>
              <a:rPr sz="2400" spc="30" dirty="0">
                <a:solidFill>
                  <a:srgbClr val="22373A"/>
                </a:solidFill>
                <a:cs typeface="Tahoma"/>
              </a:rPr>
              <a:t> </a:t>
            </a:r>
            <a:r>
              <a:rPr sz="2400" spc="-79" dirty="0">
                <a:solidFill>
                  <a:srgbClr val="22373A"/>
                </a:solidFill>
                <a:cs typeface="Tahoma"/>
              </a:rPr>
              <a:t>vibrations:</a:t>
            </a:r>
            <a:r>
              <a:rPr sz="2400" spc="287" dirty="0">
                <a:solidFill>
                  <a:srgbClr val="22373A"/>
                </a:solidFill>
                <a:cs typeface="Tahoma"/>
              </a:rPr>
              <a:t> </a:t>
            </a:r>
            <a:r>
              <a:rPr sz="2400" spc="-109" dirty="0">
                <a:solidFill>
                  <a:srgbClr val="22373A"/>
                </a:solidFill>
                <a:cs typeface="Tahoma"/>
              </a:rPr>
              <a:t>e.g.</a:t>
            </a:r>
            <a:r>
              <a:rPr sz="2400" spc="40" dirty="0">
                <a:solidFill>
                  <a:srgbClr val="22373A"/>
                </a:solidFill>
                <a:cs typeface="Tahoma"/>
              </a:rPr>
              <a:t> </a:t>
            </a:r>
            <a:r>
              <a:rPr sz="2400" spc="-59" dirty="0">
                <a:solidFill>
                  <a:srgbClr val="22373A"/>
                </a:solidFill>
                <a:cs typeface="Tahoma"/>
              </a:rPr>
              <a:t>air-conditioning</a:t>
            </a:r>
            <a:r>
              <a:rPr sz="2400" spc="30" dirty="0">
                <a:solidFill>
                  <a:srgbClr val="22373A"/>
                </a:solidFill>
                <a:cs typeface="Tahoma"/>
              </a:rPr>
              <a:t> </a:t>
            </a:r>
            <a:r>
              <a:rPr sz="2400" spc="-50" dirty="0">
                <a:solidFill>
                  <a:srgbClr val="22373A"/>
                </a:solidFill>
                <a:cs typeface="Tahoma"/>
              </a:rPr>
              <a:t>duct</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Irregular</a:t>
            </a:r>
            <a:r>
              <a:rPr sz="2400" spc="20" dirty="0">
                <a:solidFill>
                  <a:srgbClr val="22373A"/>
                </a:solidFill>
                <a:cs typeface="Tahoma"/>
              </a:rPr>
              <a:t> </a:t>
            </a:r>
            <a:r>
              <a:rPr sz="2400" spc="-69" dirty="0">
                <a:solidFill>
                  <a:srgbClr val="22373A"/>
                </a:solidFill>
                <a:cs typeface="Tahoma"/>
              </a:rPr>
              <a:t>vibrations</a:t>
            </a:r>
            <a:r>
              <a:rPr sz="2400" spc="30" dirty="0">
                <a:solidFill>
                  <a:srgbClr val="22373A"/>
                </a:solidFill>
                <a:cs typeface="Tahoma"/>
              </a:rPr>
              <a:t> </a:t>
            </a:r>
            <a:r>
              <a:rPr sz="2400" spc="-109" dirty="0">
                <a:solidFill>
                  <a:srgbClr val="22373A"/>
                </a:solidFill>
                <a:cs typeface="Tahoma"/>
              </a:rPr>
              <a:t>e.g.</a:t>
            </a:r>
            <a:r>
              <a:rPr sz="2400" spc="30" dirty="0">
                <a:solidFill>
                  <a:srgbClr val="22373A"/>
                </a:solidFill>
                <a:cs typeface="Tahoma"/>
              </a:rPr>
              <a:t> </a:t>
            </a:r>
            <a:r>
              <a:rPr sz="2400" spc="-40" dirty="0">
                <a:solidFill>
                  <a:srgbClr val="22373A"/>
                </a:solidFill>
                <a:cs typeface="Tahoma"/>
              </a:rPr>
              <a:t>train</a:t>
            </a:r>
            <a:r>
              <a:rPr sz="2400" spc="20" dirty="0">
                <a:solidFill>
                  <a:srgbClr val="22373A"/>
                </a:solidFill>
                <a:cs typeface="Tahoma"/>
              </a:rPr>
              <a:t> </a:t>
            </a:r>
            <a:r>
              <a:rPr sz="2400" spc="-119" dirty="0">
                <a:solidFill>
                  <a:srgbClr val="22373A"/>
                </a:solidFill>
                <a:cs typeface="Tahoma"/>
              </a:rPr>
              <a:t>or</a:t>
            </a:r>
            <a:r>
              <a:rPr sz="2400" spc="30" dirty="0">
                <a:solidFill>
                  <a:srgbClr val="22373A"/>
                </a:solidFill>
                <a:cs typeface="Tahoma"/>
              </a:rPr>
              <a:t> </a:t>
            </a:r>
            <a:r>
              <a:rPr sz="2400" spc="-89" dirty="0">
                <a:solidFill>
                  <a:srgbClr val="22373A"/>
                </a:solidFill>
                <a:cs typeface="Tahoma"/>
              </a:rPr>
              <a:t>road</a:t>
            </a:r>
            <a:r>
              <a:rPr sz="2400" spc="30" dirty="0">
                <a:solidFill>
                  <a:srgbClr val="22373A"/>
                </a:solidFill>
                <a:cs typeface="Tahoma"/>
              </a:rPr>
              <a:t> </a:t>
            </a:r>
            <a:r>
              <a:rPr sz="2400" spc="-99" dirty="0">
                <a:solidFill>
                  <a:srgbClr val="22373A"/>
                </a:solidFill>
                <a:cs typeface="Tahoma"/>
              </a:rPr>
              <a:t>bridge</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Harvestable</a:t>
            </a:r>
            <a:r>
              <a:rPr sz="2400" spc="40" dirty="0">
                <a:solidFill>
                  <a:srgbClr val="22373A"/>
                </a:solidFill>
                <a:cs typeface="Tahoma"/>
              </a:rPr>
              <a:t> </a:t>
            </a:r>
            <a:r>
              <a:rPr sz="2400" spc="-129" dirty="0">
                <a:solidFill>
                  <a:srgbClr val="22373A"/>
                </a:solidFill>
                <a:cs typeface="Tahoma"/>
              </a:rPr>
              <a:t>energy</a:t>
            </a:r>
            <a:r>
              <a:rPr sz="2400" spc="40" dirty="0">
                <a:solidFill>
                  <a:srgbClr val="22373A"/>
                </a:solidFill>
                <a:cs typeface="Tahoma"/>
              </a:rPr>
              <a:t> </a:t>
            </a:r>
            <a:r>
              <a:rPr sz="2400" spc="-69" dirty="0">
                <a:solidFill>
                  <a:srgbClr val="22373A"/>
                </a:solidFill>
                <a:cs typeface="Tahoma"/>
              </a:rPr>
              <a:t>is</a:t>
            </a:r>
            <a:r>
              <a:rPr sz="2400" spc="40" dirty="0">
                <a:solidFill>
                  <a:srgbClr val="22373A"/>
                </a:solidFill>
                <a:cs typeface="Tahoma"/>
              </a:rPr>
              <a:t> </a:t>
            </a:r>
            <a:r>
              <a:rPr sz="2400" spc="-69" dirty="0">
                <a:solidFill>
                  <a:srgbClr val="22373A"/>
                </a:solidFill>
                <a:cs typeface="Tahoma"/>
              </a:rPr>
              <a:t>small</a:t>
            </a:r>
            <a:r>
              <a:rPr sz="2400" spc="40" dirty="0">
                <a:solidFill>
                  <a:srgbClr val="22373A"/>
                </a:solidFill>
                <a:cs typeface="Tahoma"/>
              </a:rPr>
              <a:t> </a:t>
            </a:r>
            <a:r>
              <a:rPr sz="2400" spc="-40" dirty="0">
                <a:solidFill>
                  <a:srgbClr val="22373A"/>
                </a:solidFill>
                <a:cs typeface="Tahoma"/>
              </a:rPr>
              <a:t>(milliwatts)</a:t>
            </a:r>
            <a:endParaRPr sz="2400" dirty="0">
              <a:cs typeface="Tahoma"/>
            </a:endParaRPr>
          </a:p>
        </p:txBody>
      </p:sp>
    </p:spTree>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75503">
              <a:lnSpc>
                <a:spcPct val="100000"/>
              </a:lnSpc>
              <a:spcBef>
                <a:spcPts val="188"/>
              </a:spcBef>
            </a:pPr>
            <a:r>
              <a:rPr spc="-50" dirty="0"/>
              <a:t>Vibration</a:t>
            </a:r>
            <a:r>
              <a:rPr spc="178" dirty="0"/>
              <a:t> </a:t>
            </a:r>
            <a:r>
              <a:rPr spc="-109" dirty="0"/>
              <a:t>harvesting</a:t>
            </a:r>
            <a:r>
              <a:rPr sz="2378" b="0" spc="-162" baseline="31250" dirty="0">
                <a:latin typeface="Arial"/>
                <a:cs typeface="Arial"/>
              </a:rPr>
              <a:t>2</a:t>
            </a:r>
            <a:endParaRPr sz="2378" baseline="31250">
              <a:latin typeface="Arial"/>
              <a:cs typeface="Arial"/>
            </a:endParaRPr>
          </a:p>
        </p:txBody>
      </p:sp>
      <p:grpSp>
        <p:nvGrpSpPr>
          <p:cNvPr id="3" name="object 3"/>
          <p:cNvGrpSpPr/>
          <p:nvPr/>
        </p:nvGrpSpPr>
        <p:grpSpPr>
          <a:xfrm>
            <a:off x="1943449" y="605183"/>
            <a:ext cx="5972123" cy="5253606"/>
            <a:chOff x="359994" y="499265"/>
            <a:chExt cx="3013710" cy="2651125"/>
          </a:xfrm>
        </p:grpSpPr>
        <p:pic>
          <p:nvPicPr>
            <p:cNvPr id="4" name="object 4"/>
            <p:cNvPicPr/>
            <p:nvPr/>
          </p:nvPicPr>
          <p:blipFill>
            <a:blip r:embed="rId3" cstate="print"/>
            <a:stretch>
              <a:fillRect/>
            </a:stretch>
          </p:blipFill>
          <p:spPr>
            <a:xfrm>
              <a:off x="1234795" y="499265"/>
              <a:ext cx="2138428" cy="2607840"/>
            </a:xfrm>
            <a:prstGeom prst="rect">
              <a:avLst/>
            </a:prstGeom>
          </p:spPr>
        </p:pic>
        <p:sp>
          <p:nvSpPr>
            <p:cNvPr id="5" name="object 5"/>
            <p:cNvSpPr/>
            <p:nvPr/>
          </p:nvSpPr>
          <p:spPr>
            <a:xfrm>
              <a:off x="359994" y="3147593"/>
              <a:ext cx="1828800"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grpSp>
      <p:sp>
        <p:nvSpPr>
          <p:cNvPr id="6" name="object 6"/>
          <p:cNvSpPr txBox="1"/>
          <p:nvPr/>
        </p:nvSpPr>
        <p:spPr>
          <a:xfrm>
            <a:off x="2048819" y="6014792"/>
            <a:ext cx="7809312" cy="554147"/>
          </a:xfrm>
          <a:prstGeom prst="rect">
            <a:avLst/>
          </a:prstGeom>
        </p:spPr>
        <p:txBody>
          <a:bodyPr vert="horz" wrap="square" lIns="0" tIns="25167" rIns="0" bIns="0" rtlCol="0">
            <a:spAutoFit/>
          </a:bodyPr>
          <a:lstStyle/>
          <a:p>
            <a:pPr marL="75503" marR="60402" indent="67952">
              <a:lnSpc>
                <a:spcPct val="113399"/>
              </a:lnSpc>
              <a:spcBef>
                <a:spcPts val="198"/>
              </a:spcBef>
            </a:pPr>
            <a:r>
              <a:rPr sz="1784" baseline="27777" dirty="0">
                <a:solidFill>
                  <a:srgbClr val="394B4E"/>
                </a:solidFill>
                <a:latin typeface="Arial"/>
                <a:cs typeface="Arial"/>
              </a:rPr>
              <a:t>2</a:t>
            </a:r>
            <a:r>
              <a:rPr sz="1585" dirty="0">
                <a:solidFill>
                  <a:srgbClr val="22373A"/>
                </a:solidFill>
                <a:latin typeface="Arial"/>
                <a:cs typeface="Arial"/>
              </a:rPr>
              <a:t>Hong-Xiang </a:t>
            </a:r>
            <a:r>
              <a:rPr sz="1585" spc="-10" dirty="0">
                <a:solidFill>
                  <a:srgbClr val="22373A"/>
                </a:solidFill>
                <a:latin typeface="Arial"/>
                <a:cs typeface="Arial"/>
              </a:rPr>
              <a:t>Zou </a:t>
            </a:r>
            <a:r>
              <a:rPr sz="1585" spc="10" dirty="0">
                <a:solidFill>
                  <a:srgbClr val="22373A"/>
                </a:solidFill>
                <a:latin typeface="Arial"/>
                <a:cs typeface="Arial"/>
              </a:rPr>
              <a:t>et </a:t>
            </a:r>
            <a:r>
              <a:rPr sz="1585" spc="-10" dirty="0">
                <a:solidFill>
                  <a:srgbClr val="22373A"/>
                </a:solidFill>
                <a:latin typeface="Arial"/>
                <a:cs typeface="Arial"/>
              </a:rPr>
              <a:t>al.</a:t>
            </a:r>
            <a:r>
              <a:rPr sz="1585" dirty="0">
                <a:solidFill>
                  <a:srgbClr val="22373A"/>
                </a:solidFill>
                <a:latin typeface="Arial"/>
                <a:cs typeface="Arial"/>
              </a:rPr>
              <a:t> </a:t>
            </a:r>
            <a:r>
              <a:rPr sz="1585" spc="159" dirty="0">
                <a:solidFill>
                  <a:srgbClr val="22373A"/>
                </a:solidFill>
                <a:latin typeface="Arial"/>
                <a:cs typeface="Arial"/>
              </a:rPr>
              <a:t>“A </a:t>
            </a:r>
            <a:r>
              <a:rPr sz="1585" spc="-50" dirty="0">
                <a:solidFill>
                  <a:srgbClr val="22373A"/>
                </a:solidFill>
                <a:latin typeface="Arial"/>
                <a:cs typeface="Arial"/>
              </a:rPr>
              <a:t>compressive-mode</a:t>
            </a:r>
            <a:r>
              <a:rPr sz="1585" spc="-40" dirty="0">
                <a:solidFill>
                  <a:srgbClr val="22373A"/>
                </a:solidFill>
                <a:latin typeface="Arial"/>
                <a:cs typeface="Arial"/>
              </a:rPr>
              <a:t> </a:t>
            </a:r>
            <a:r>
              <a:rPr sz="1585" spc="-30" dirty="0">
                <a:solidFill>
                  <a:srgbClr val="22373A"/>
                </a:solidFill>
                <a:latin typeface="Arial"/>
                <a:cs typeface="Arial"/>
              </a:rPr>
              <a:t>wideband</a:t>
            </a:r>
            <a:r>
              <a:rPr sz="1585" spc="-20" dirty="0">
                <a:solidFill>
                  <a:srgbClr val="22373A"/>
                </a:solidFill>
                <a:latin typeface="Arial"/>
                <a:cs typeface="Arial"/>
              </a:rPr>
              <a:t> </a:t>
            </a:r>
            <a:r>
              <a:rPr sz="1585" spc="10" dirty="0">
                <a:solidFill>
                  <a:srgbClr val="22373A"/>
                </a:solidFill>
                <a:latin typeface="Arial"/>
                <a:cs typeface="Arial"/>
              </a:rPr>
              <a:t>vibration </a:t>
            </a:r>
            <a:r>
              <a:rPr sz="1585" spc="-59" dirty="0">
                <a:solidFill>
                  <a:srgbClr val="22373A"/>
                </a:solidFill>
                <a:latin typeface="Arial"/>
                <a:cs typeface="Arial"/>
              </a:rPr>
              <a:t>energy</a:t>
            </a:r>
            <a:r>
              <a:rPr sz="1585" spc="-50" dirty="0">
                <a:solidFill>
                  <a:srgbClr val="22373A"/>
                </a:solidFill>
                <a:latin typeface="Arial"/>
                <a:cs typeface="Arial"/>
              </a:rPr>
              <a:t> </a:t>
            </a:r>
            <a:r>
              <a:rPr sz="1585" spc="-40" dirty="0">
                <a:solidFill>
                  <a:srgbClr val="22373A"/>
                </a:solidFill>
                <a:latin typeface="Arial"/>
                <a:cs typeface="Arial"/>
              </a:rPr>
              <a:t>harvester </a:t>
            </a:r>
            <a:r>
              <a:rPr sz="1585" spc="-30" dirty="0">
                <a:solidFill>
                  <a:srgbClr val="22373A"/>
                </a:solidFill>
                <a:latin typeface="Arial"/>
                <a:cs typeface="Arial"/>
              </a:rPr>
              <a:t> </a:t>
            </a:r>
            <a:r>
              <a:rPr sz="1585" spc="-40" dirty="0">
                <a:solidFill>
                  <a:srgbClr val="22373A"/>
                </a:solidFill>
                <a:latin typeface="Arial"/>
                <a:cs typeface="Arial"/>
              </a:rPr>
              <a:t>using</a:t>
            </a:r>
            <a:r>
              <a:rPr sz="1585" spc="109" dirty="0">
                <a:solidFill>
                  <a:srgbClr val="22373A"/>
                </a:solidFill>
                <a:latin typeface="Arial"/>
                <a:cs typeface="Arial"/>
              </a:rPr>
              <a:t> </a:t>
            </a:r>
            <a:r>
              <a:rPr sz="1585" spc="-79" dirty="0">
                <a:solidFill>
                  <a:srgbClr val="22373A"/>
                </a:solidFill>
                <a:latin typeface="Arial"/>
                <a:cs typeface="Arial"/>
              </a:rPr>
              <a:t>a</a:t>
            </a:r>
            <a:r>
              <a:rPr sz="1585" spc="109" dirty="0">
                <a:solidFill>
                  <a:srgbClr val="22373A"/>
                </a:solidFill>
                <a:latin typeface="Arial"/>
                <a:cs typeface="Arial"/>
              </a:rPr>
              <a:t> </a:t>
            </a:r>
            <a:r>
              <a:rPr sz="1585" dirty="0">
                <a:solidFill>
                  <a:srgbClr val="22373A"/>
                </a:solidFill>
                <a:latin typeface="Arial"/>
                <a:cs typeface="Arial"/>
              </a:rPr>
              <a:t>combination</a:t>
            </a:r>
            <a:r>
              <a:rPr sz="1585" spc="109" dirty="0">
                <a:solidFill>
                  <a:srgbClr val="22373A"/>
                </a:solidFill>
                <a:latin typeface="Arial"/>
                <a:cs typeface="Arial"/>
              </a:rPr>
              <a:t> </a:t>
            </a:r>
            <a:r>
              <a:rPr sz="1585" spc="10" dirty="0">
                <a:solidFill>
                  <a:srgbClr val="22373A"/>
                </a:solidFill>
                <a:latin typeface="Arial"/>
                <a:cs typeface="Arial"/>
              </a:rPr>
              <a:t>of</a:t>
            </a:r>
            <a:r>
              <a:rPr sz="1585" spc="109" dirty="0">
                <a:solidFill>
                  <a:srgbClr val="22373A"/>
                </a:solidFill>
                <a:latin typeface="Arial"/>
                <a:cs typeface="Arial"/>
              </a:rPr>
              <a:t> </a:t>
            </a:r>
            <a:r>
              <a:rPr sz="1585" spc="-20" dirty="0">
                <a:solidFill>
                  <a:srgbClr val="22373A"/>
                </a:solidFill>
                <a:latin typeface="Arial"/>
                <a:cs typeface="Arial"/>
              </a:rPr>
              <a:t>bistable</a:t>
            </a:r>
            <a:r>
              <a:rPr sz="1585" spc="109" dirty="0">
                <a:solidFill>
                  <a:srgbClr val="22373A"/>
                </a:solidFill>
                <a:latin typeface="Arial"/>
                <a:cs typeface="Arial"/>
              </a:rPr>
              <a:t> </a:t>
            </a:r>
            <a:r>
              <a:rPr sz="1585" spc="-40" dirty="0">
                <a:solidFill>
                  <a:srgbClr val="22373A"/>
                </a:solidFill>
                <a:latin typeface="Arial"/>
                <a:cs typeface="Arial"/>
              </a:rPr>
              <a:t>and</a:t>
            </a:r>
            <a:r>
              <a:rPr sz="1585" spc="119" dirty="0">
                <a:solidFill>
                  <a:srgbClr val="22373A"/>
                </a:solidFill>
                <a:latin typeface="Arial"/>
                <a:cs typeface="Arial"/>
              </a:rPr>
              <a:t> </a:t>
            </a:r>
            <a:r>
              <a:rPr sz="1585" spc="-20" dirty="0">
                <a:solidFill>
                  <a:srgbClr val="22373A"/>
                </a:solidFill>
                <a:latin typeface="Arial"/>
                <a:cs typeface="Arial"/>
              </a:rPr>
              <a:t>flextensional</a:t>
            </a:r>
            <a:r>
              <a:rPr sz="1585" spc="109" dirty="0">
                <a:solidFill>
                  <a:srgbClr val="22373A"/>
                </a:solidFill>
                <a:latin typeface="Arial"/>
                <a:cs typeface="Arial"/>
              </a:rPr>
              <a:t> </a:t>
            </a:r>
            <a:r>
              <a:rPr sz="1585" spc="-40" dirty="0">
                <a:solidFill>
                  <a:srgbClr val="22373A"/>
                </a:solidFill>
                <a:latin typeface="Arial"/>
                <a:cs typeface="Arial"/>
              </a:rPr>
              <a:t>mechanisms”.</a:t>
            </a:r>
            <a:r>
              <a:rPr sz="1585" spc="307" dirty="0">
                <a:solidFill>
                  <a:srgbClr val="22373A"/>
                </a:solidFill>
                <a:latin typeface="Arial"/>
                <a:cs typeface="Arial"/>
              </a:rPr>
              <a:t> </a:t>
            </a:r>
            <a:r>
              <a:rPr sz="1585" spc="10" dirty="0">
                <a:solidFill>
                  <a:srgbClr val="6E7B7D"/>
                </a:solidFill>
                <a:latin typeface="Arial"/>
                <a:cs typeface="Arial"/>
              </a:rPr>
              <a:t>In:</a:t>
            </a:r>
            <a:r>
              <a:rPr sz="1585" spc="297" dirty="0">
                <a:solidFill>
                  <a:srgbClr val="6E7B7D"/>
                </a:solidFill>
                <a:latin typeface="Arial"/>
                <a:cs typeface="Arial"/>
              </a:rPr>
              <a:t> </a:t>
            </a:r>
            <a:r>
              <a:rPr sz="1585" i="1" spc="-10" dirty="0">
                <a:solidFill>
                  <a:srgbClr val="6E7B7D"/>
                </a:solidFill>
                <a:latin typeface="Arial"/>
                <a:cs typeface="Arial"/>
              </a:rPr>
              <a:t>Journal</a:t>
            </a:r>
            <a:r>
              <a:rPr sz="1585" i="1" spc="109" dirty="0">
                <a:solidFill>
                  <a:srgbClr val="6E7B7D"/>
                </a:solidFill>
                <a:latin typeface="Arial"/>
                <a:cs typeface="Arial"/>
              </a:rPr>
              <a:t> </a:t>
            </a:r>
            <a:r>
              <a:rPr sz="1585" i="1" spc="10" dirty="0">
                <a:solidFill>
                  <a:srgbClr val="6E7B7D"/>
                </a:solidFill>
                <a:latin typeface="Arial"/>
                <a:cs typeface="Arial"/>
              </a:rPr>
              <a:t>of</a:t>
            </a:r>
            <a:r>
              <a:rPr sz="1585" i="1" spc="119" dirty="0">
                <a:solidFill>
                  <a:srgbClr val="6E7B7D"/>
                </a:solidFill>
                <a:latin typeface="Arial"/>
                <a:cs typeface="Arial"/>
              </a:rPr>
              <a:t> </a:t>
            </a:r>
            <a:r>
              <a:rPr sz="1585" i="1" spc="-10" dirty="0">
                <a:solidFill>
                  <a:srgbClr val="6E7B7D"/>
                </a:solidFill>
                <a:latin typeface="Arial"/>
                <a:cs typeface="Arial"/>
              </a:rPr>
              <a:t>Applied</a:t>
            </a:r>
            <a:endParaRPr sz="1585">
              <a:latin typeface="Arial"/>
              <a:cs typeface="Arial"/>
            </a:endParaRPr>
          </a:p>
        </p:txBody>
      </p:sp>
      <p:sp>
        <p:nvSpPr>
          <p:cNvPr id="7" name="object 7"/>
          <p:cNvSpPr txBox="1"/>
          <p:nvPr/>
        </p:nvSpPr>
        <p:spPr>
          <a:xfrm>
            <a:off x="10221067" y="6351437"/>
            <a:ext cx="264253" cy="268055"/>
          </a:xfrm>
          <a:prstGeom prst="rect">
            <a:avLst/>
          </a:prstGeom>
        </p:spPr>
        <p:txBody>
          <a:bodyPr vert="horz" wrap="square" lIns="0" tIns="23909" rIns="0" bIns="0" rtlCol="0">
            <a:spAutoFit/>
          </a:bodyPr>
          <a:lstStyle/>
          <a:p>
            <a:pPr marL="25168">
              <a:spcBef>
                <a:spcPts val="188"/>
              </a:spcBef>
            </a:pPr>
            <a:r>
              <a:rPr sz="1585" spc="-50" dirty="0">
                <a:solidFill>
                  <a:srgbClr val="22373A"/>
                </a:solidFill>
                <a:latin typeface="Arial"/>
                <a:cs typeface="Arial"/>
              </a:rPr>
              <a:t>31</a:t>
            </a:r>
            <a:endParaRPr sz="1585">
              <a:latin typeface="Arial"/>
              <a:cs typeface="Arial"/>
            </a:endParaRPr>
          </a:p>
        </p:txBody>
      </p:sp>
    </p:spTree>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30" dirty="0"/>
              <a:t>Thermal</a:t>
            </a:r>
          </a:p>
        </p:txBody>
      </p:sp>
      <p:sp>
        <p:nvSpPr>
          <p:cNvPr id="3" name="object 3"/>
          <p:cNvSpPr txBox="1">
            <a:spLocks noGrp="1"/>
          </p:cNvSpPr>
          <p:nvPr>
            <p:ph idx="1"/>
          </p:nvPr>
        </p:nvSpPr>
        <p:spPr>
          <a:xfrm>
            <a:off x="1894469" y="-939315"/>
            <a:ext cx="9283840" cy="2954620"/>
          </a:xfrm>
          <a:prstGeom prst="rect">
            <a:avLst/>
          </a:prstGeom>
        </p:spPr>
        <p:txBody>
          <a:bodyPr vert="horz" wrap="square" lIns="0" tIns="1701765" rIns="0" bIns="0" rtlCol="0">
            <a:spAutoFit/>
          </a:bodyPr>
          <a:lstStyle/>
          <a:p>
            <a:pPr marL="568788" indent="-351088">
              <a:lnSpc>
                <a:spcPct val="100000"/>
              </a:lnSpc>
              <a:spcBef>
                <a:spcPts val="674"/>
              </a:spcBef>
              <a:tabLst>
                <a:tab pos="571304" algn="l"/>
              </a:tabLst>
            </a:pPr>
            <a:r>
              <a:rPr spc="-20" dirty="0"/>
              <a:t>Exploit </a:t>
            </a:r>
            <a:r>
              <a:rPr spc="-69" dirty="0"/>
              <a:t>thermal</a:t>
            </a:r>
            <a:r>
              <a:rPr spc="-20" dirty="0"/>
              <a:t> </a:t>
            </a:r>
            <a:r>
              <a:rPr spc="-79" dirty="0"/>
              <a:t>gradient</a:t>
            </a:r>
            <a:r>
              <a:rPr spc="-20" dirty="0"/>
              <a:t> </a:t>
            </a:r>
            <a:r>
              <a:rPr spc="-109" dirty="0"/>
              <a:t>e.g.</a:t>
            </a:r>
            <a:r>
              <a:rPr spc="-20" dirty="0"/>
              <a:t> </a:t>
            </a:r>
            <a:r>
              <a:rPr spc="-139" dirty="0"/>
              <a:t>between</a:t>
            </a:r>
            <a:r>
              <a:rPr spc="-20" dirty="0"/>
              <a:t> </a:t>
            </a:r>
            <a:r>
              <a:rPr spc="-109" dirty="0"/>
              <a:t>person</a:t>
            </a:r>
            <a:r>
              <a:rPr spc="-10" dirty="0"/>
              <a:t> </a:t>
            </a:r>
            <a:r>
              <a:rPr spc="-99" dirty="0"/>
              <a:t>and</a:t>
            </a:r>
            <a:r>
              <a:rPr spc="-20" dirty="0"/>
              <a:t> </a:t>
            </a:r>
            <a:r>
              <a:rPr spc="-89" dirty="0"/>
              <a:t>surroundings</a:t>
            </a:r>
          </a:p>
          <a:p>
            <a:pPr marL="568788" indent="-351088">
              <a:lnSpc>
                <a:spcPct val="100000"/>
              </a:lnSpc>
              <a:spcBef>
                <a:spcPts val="466"/>
              </a:spcBef>
              <a:tabLst>
                <a:tab pos="571304" algn="l"/>
              </a:tabLst>
            </a:pPr>
            <a:r>
              <a:rPr spc="-89" dirty="0"/>
              <a:t>Harvestable</a:t>
            </a:r>
            <a:r>
              <a:rPr spc="20" dirty="0"/>
              <a:t> </a:t>
            </a:r>
            <a:r>
              <a:rPr spc="-129" dirty="0"/>
              <a:t>energy</a:t>
            </a:r>
            <a:r>
              <a:rPr spc="30" dirty="0"/>
              <a:t> </a:t>
            </a:r>
            <a:r>
              <a:rPr spc="-69" dirty="0"/>
              <a:t>is</a:t>
            </a:r>
            <a:r>
              <a:rPr spc="30" dirty="0"/>
              <a:t> </a:t>
            </a:r>
            <a:r>
              <a:rPr spc="-109" dirty="0"/>
              <a:t>very</a:t>
            </a:r>
            <a:r>
              <a:rPr spc="30" dirty="0"/>
              <a:t> </a:t>
            </a:r>
            <a:r>
              <a:rPr spc="-69" dirty="0"/>
              <a:t>small</a:t>
            </a:r>
            <a:r>
              <a:rPr spc="30" dirty="0"/>
              <a:t> </a:t>
            </a:r>
            <a:r>
              <a:rPr spc="-59" dirty="0"/>
              <a:t>(microwatts) </a:t>
            </a:r>
            <a:endParaRPr lang="en-GB" spc="-59" dirty="0"/>
          </a:p>
          <a:p>
            <a:pPr marL="568788" indent="-351088">
              <a:lnSpc>
                <a:spcPct val="100000"/>
              </a:lnSpc>
              <a:spcBef>
                <a:spcPts val="466"/>
              </a:spcBef>
              <a:tabLst>
                <a:tab pos="571304" algn="l"/>
              </a:tabLst>
            </a:pPr>
            <a:r>
              <a:rPr spc="-50" dirty="0"/>
              <a:t>Can</a:t>
            </a:r>
            <a:r>
              <a:rPr spc="10" dirty="0"/>
              <a:t> </a:t>
            </a:r>
            <a:r>
              <a:rPr spc="-109" dirty="0"/>
              <a:t>be</a:t>
            </a:r>
            <a:r>
              <a:rPr spc="20" dirty="0"/>
              <a:t> </a:t>
            </a:r>
            <a:r>
              <a:rPr spc="-79" dirty="0"/>
              <a:t>boosted</a:t>
            </a:r>
            <a:r>
              <a:rPr spc="20" dirty="0"/>
              <a:t> </a:t>
            </a:r>
            <a:r>
              <a:rPr spc="-89" dirty="0"/>
              <a:t>using</a:t>
            </a:r>
            <a:r>
              <a:rPr spc="20" dirty="0"/>
              <a:t> </a:t>
            </a:r>
            <a:r>
              <a:rPr spc="-69" dirty="0"/>
              <a:t>thermal</a:t>
            </a:r>
            <a:r>
              <a:rPr spc="20" dirty="0"/>
              <a:t> </a:t>
            </a:r>
            <a:r>
              <a:rPr spc="-99" dirty="0"/>
              <a:t>reservoirs</a:t>
            </a:r>
            <a:r>
              <a:rPr spc="20" dirty="0"/>
              <a:t> </a:t>
            </a:r>
            <a:r>
              <a:rPr spc="-30" dirty="0"/>
              <a:t>to</a:t>
            </a:r>
            <a:r>
              <a:rPr spc="20" dirty="0"/>
              <a:t> </a:t>
            </a:r>
            <a:r>
              <a:rPr spc="-99" dirty="0"/>
              <a:t>buffer</a:t>
            </a:r>
            <a:r>
              <a:rPr spc="20" dirty="0"/>
              <a:t> </a:t>
            </a:r>
            <a:r>
              <a:rPr spc="-69" dirty="0"/>
              <a:t>thermal </a:t>
            </a:r>
            <a:r>
              <a:rPr spc="-644" dirty="0"/>
              <a:t> </a:t>
            </a:r>
            <a:r>
              <a:rPr spc="-129" dirty="0"/>
              <a:t>energy</a:t>
            </a:r>
          </a:p>
        </p:txBody>
      </p:sp>
      <p:pic>
        <p:nvPicPr>
          <p:cNvPr id="4" name="Picture 4" descr="Recent progress in human body energy harvesting for smart bioelectronic  system - ScienceDirect">
            <a:extLst>
              <a:ext uri="{FF2B5EF4-FFF2-40B4-BE49-F238E27FC236}">
                <a16:creationId xmlns:a16="http://schemas.microsoft.com/office/drawing/2014/main" id="{5CD1C106-B759-4FD2-BAC4-02FF0156D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179" y="2015305"/>
            <a:ext cx="6201641" cy="44545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C3C41E-FC7E-4176-A7DD-D27A1CF88E95}"/>
              </a:ext>
            </a:extLst>
          </p:cNvPr>
          <p:cNvSpPr txBox="1"/>
          <p:nvPr/>
        </p:nvSpPr>
        <p:spPr>
          <a:xfrm>
            <a:off x="85435" y="6627167"/>
            <a:ext cx="10711873" cy="276999"/>
          </a:xfrm>
          <a:prstGeom prst="rect">
            <a:avLst/>
          </a:prstGeom>
          <a:noFill/>
        </p:spPr>
        <p:txBody>
          <a:bodyPr wrap="square">
            <a:spAutoFit/>
          </a:bodyPr>
          <a:lstStyle/>
          <a:p>
            <a:r>
              <a:rPr lang="en-GB" sz="1200" i="1" dirty="0">
                <a:solidFill>
                  <a:schemeClr val="bg1"/>
                </a:solidFill>
              </a:rPr>
              <a:t>Zou, Yang, Lin Bo, and Zhou Li. "Recent progress in human body energy harvesting for smart bioelectronic system." Fundamental Research 1.3 (2021): 364-382.</a:t>
            </a:r>
            <a:endParaRPr lang="en-US" sz="1200" i="1" dirty="0">
              <a:solidFill>
                <a:schemeClr val="bg1"/>
              </a:solidFill>
            </a:endParaRPr>
          </a:p>
        </p:txBody>
      </p:sp>
    </p:spTree>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Radio:</a:t>
            </a:r>
            <a:r>
              <a:rPr spc="377" dirty="0"/>
              <a:t> </a:t>
            </a:r>
            <a:r>
              <a:rPr spc="-109" dirty="0"/>
              <a:t>Rectennas</a:t>
            </a:r>
          </a:p>
        </p:txBody>
      </p:sp>
      <p:sp>
        <p:nvSpPr>
          <p:cNvPr id="3" name="object 3"/>
          <p:cNvSpPr txBox="1">
            <a:spLocks noGrp="1"/>
          </p:cNvSpPr>
          <p:nvPr>
            <p:ph idx="1"/>
          </p:nvPr>
        </p:nvSpPr>
        <p:spPr>
          <a:xfrm>
            <a:off x="838200" y="861772"/>
            <a:ext cx="10515600" cy="3320693"/>
          </a:xfrm>
          <a:prstGeom prst="rect">
            <a:avLst/>
          </a:prstGeom>
        </p:spPr>
        <p:txBody>
          <a:bodyPr vert="horz" wrap="square" lIns="0" tIns="1505688" rIns="0" bIns="0" rtlCol="0">
            <a:spAutoFit/>
          </a:bodyPr>
          <a:lstStyle/>
          <a:p>
            <a:pPr marL="568788" indent="-351088">
              <a:lnSpc>
                <a:spcPct val="100000"/>
              </a:lnSpc>
              <a:spcBef>
                <a:spcPts val="674"/>
              </a:spcBef>
              <a:tabLst>
                <a:tab pos="571304" algn="l"/>
              </a:tabLst>
            </a:pPr>
            <a:r>
              <a:rPr spc="-30" dirty="0"/>
              <a:t>H</a:t>
            </a:r>
            <a:r>
              <a:rPr spc="-99" dirty="0"/>
              <a:t>a</a:t>
            </a:r>
            <a:r>
              <a:rPr spc="-89" dirty="0"/>
              <a:t>rvest</a:t>
            </a:r>
            <a:r>
              <a:rPr spc="-40" dirty="0"/>
              <a:t> </a:t>
            </a:r>
            <a:r>
              <a:rPr spc="-129" dirty="0"/>
              <a:t>energy</a:t>
            </a:r>
            <a:r>
              <a:rPr spc="-40" dirty="0"/>
              <a:t> </a:t>
            </a:r>
            <a:r>
              <a:rPr spc="-79" dirty="0"/>
              <a:t>from</a:t>
            </a:r>
            <a:r>
              <a:rPr spc="-40" dirty="0"/>
              <a:t> </a:t>
            </a:r>
            <a:r>
              <a:rPr spc="-69" dirty="0"/>
              <a:t>radio</a:t>
            </a:r>
            <a:r>
              <a:rPr spc="-40" dirty="0"/>
              <a:t> </a:t>
            </a:r>
            <a:r>
              <a:rPr spc="-149" dirty="0"/>
              <a:t>b</a:t>
            </a:r>
            <a:r>
              <a:rPr spc="-89" dirty="0"/>
              <a:t>roadcasts</a:t>
            </a:r>
            <a:r>
              <a:rPr spc="-50" dirty="0"/>
              <a:t> </a:t>
            </a:r>
            <a:r>
              <a:rPr spc="-109" dirty="0"/>
              <a:t>e.g.</a:t>
            </a:r>
            <a:r>
              <a:rPr spc="-40" dirty="0"/>
              <a:t> </a:t>
            </a:r>
            <a:r>
              <a:rPr spc="109" dirty="0"/>
              <a:t>WiFi/TV</a:t>
            </a:r>
            <a:r>
              <a:rPr spc="-40" dirty="0"/>
              <a:t> </a:t>
            </a:r>
            <a:r>
              <a:rPr spc="-159" dirty="0"/>
              <a:t>b</a:t>
            </a:r>
            <a:r>
              <a:rPr spc="-89" dirty="0"/>
              <a:t>roadcasts</a:t>
            </a:r>
          </a:p>
          <a:p>
            <a:pPr marL="568788" marR="57883" indent="-351088">
              <a:lnSpc>
                <a:spcPct val="118000"/>
              </a:lnSpc>
              <a:tabLst>
                <a:tab pos="571304" algn="l"/>
              </a:tabLst>
            </a:pPr>
            <a:r>
              <a:rPr spc="-59" dirty="0"/>
              <a:t>Amounts</a:t>
            </a:r>
            <a:r>
              <a:rPr spc="30" dirty="0"/>
              <a:t> </a:t>
            </a:r>
            <a:r>
              <a:rPr spc="-69" dirty="0"/>
              <a:t>of</a:t>
            </a:r>
            <a:r>
              <a:rPr spc="30" dirty="0"/>
              <a:t> </a:t>
            </a:r>
            <a:r>
              <a:rPr spc="-129" dirty="0"/>
              <a:t>power</a:t>
            </a:r>
            <a:r>
              <a:rPr spc="30" dirty="0"/>
              <a:t> </a:t>
            </a:r>
            <a:r>
              <a:rPr spc="-139" dirty="0"/>
              <a:t>are</a:t>
            </a:r>
            <a:r>
              <a:rPr spc="30" dirty="0"/>
              <a:t> </a:t>
            </a:r>
            <a:r>
              <a:rPr spc="-69" dirty="0"/>
              <a:t>relatively</a:t>
            </a:r>
            <a:r>
              <a:rPr spc="30" dirty="0"/>
              <a:t> </a:t>
            </a:r>
            <a:r>
              <a:rPr spc="-69" dirty="0"/>
              <a:t>small,</a:t>
            </a:r>
            <a:r>
              <a:rPr spc="40" dirty="0"/>
              <a:t> </a:t>
            </a:r>
            <a:r>
              <a:rPr spc="-50" dirty="0"/>
              <a:t>but</a:t>
            </a:r>
            <a:r>
              <a:rPr spc="30" dirty="0"/>
              <a:t> </a:t>
            </a:r>
            <a:r>
              <a:rPr spc="-119" dirty="0"/>
              <a:t>enough</a:t>
            </a:r>
            <a:r>
              <a:rPr spc="30" dirty="0"/>
              <a:t> </a:t>
            </a:r>
            <a:r>
              <a:rPr spc="-30" dirty="0"/>
              <a:t>to</a:t>
            </a:r>
            <a:r>
              <a:rPr spc="30" dirty="0"/>
              <a:t> </a:t>
            </a:r>
            <a:r>
              <a:rPr spc="-129" dirty="0"/>
              <a:t>power</a:t>
            </a:r>
            <a:r>
              <a:rPr spc="30" dirty="0"/>
              <a:t> </a:t>
            </a:r>
            <a:r>
              <a:rPr spc="-109" dirty="0"/>
              <a:t>a </a:t>
            </a:r>
            <a:r>
              <a:rPr spc="-644" dirty="0"/>
              <a:t> </a:t>
            </a:r>
            <a:r>
              <a:rPr spc="-119" dirty="0"/>
              <a:t>low-power</a:t>
            </a:r>
            <a:r>
              <a:rPr spc="20" dirty="0"/>
              <a:t> </a:t>
            </a:r>
            <a:r>
              <a:rPr spc="-139" dirty="0"/>
              <a:t>sensor</a:t>
            </a:r>
            <a:r>
              <a:rPr spc="30" dirty="0"/>
              <a:t> </a:t>
            </a:r>
            <a:r>
              <a:rPr spc="-109" dirty="0"/>
              <a:t>node</a:t>
            </a:r>
          </a:p>
          <a:p>
            <a:pPr marL="568788" indent="-351088">
              <a:lnSpc>
                <a:spcPct val="100000"/>
              </a:lnSpc>
              <a:spcBef>
                <a:spcPts val="466"/>
              </a:spcBef>
              <a:tabLst>
                <a:tab pos="571304" algn="l"/>
              </a:tabLst>
            </a:pPr>
            <a:r>
              <a:rPr spc="-40" dirty="0"/>
              <a:t>Well</a:t>
            </a:r>
            <a:r>
              <a:rPr spc="20" dirty="0"/>
              <a:t> </a:t>
            </a:r>
            <a:r>
              <a:rPr spc="-79" dirty="0"/>
              <a:t>suited</a:t>
            </a:r>
            <a:r>
              <a:rPr spc="30" dirty="0"/>
              <a:t> </a:t>
            </a:r>
            <a:r>
              <a:rPr spc="-30" dirty="0"/>
              <a:t>to</a:t>
            </a:r>
            <a:r>
              <a:rPr spc="30" dirty="0"/>
              <a:t> </a:t>
            </a:r>
            <a:r>
              <a:rPr spc="-79" dirty="0"/>
              <a:t>indoor</a:t>
            </a:r>
            <a:r>
              <a:rPr spc="20" dirty="0"/>
              <a:t> </a:t>
            </a:r>
            <a:r>
              <a:rPr spc="-99" dirty="0"/>
              <a:t>and</a:t>
            </a:r>
            <a:r>
              <a:rPr spc="30" dirty="0"/>
              <a:t> </a:t>
            </a:r>
            <a:r>
              <a:rPr spc="-50" dirty="0"/>
              <a:t>industrial</a:t>
            </a:r>
            <a:r>
              <a:rPr spc="30" dirty="0"/>
              <a:t> </a:t>
            </a:r>
            <a:r>
              <a:rPr spc="-59" dirty="0"/>
              <a:t>applications</a:t>
            </a:r>
          </a:p>
          <a:p>
            <a:pPr marL="568788" indent="-351088">
              <a:lnSpc>
                <a:spcPct val="100000"/>
              </a:lnSpc>
              <a:spcBef>
                <a:spcPts val="476"/>
              </a:spcBef>
              <a:tabLst>
                <a:tab pos="571304" algn="l"/>
              </a:tabLst>
            </a:pPr>
            <a:r>
              <a:rPr spc="-79" dirty="0"/>
              <a:t>Challenge</a:t>
            </a:r>
            <a:r>
              <a:rPr spc="30" dirty="0"/>
              <a:t> </a:t>
            </a:r>
            <a:r>
              <a:rPr spc="-69" dirty="0"/>
              <a:t>is</a:t>
            </a:r>
            <a:r>
              <a:rPr spc="40" dirty="0"/>
              <a:t> </a:t>
            </a:r>
            <a:r>
              <a:rPr spc="-59" dirty="0"/>
              <a:t>tuning</a:t>
            </a:r>
            <a:r>
              <a:rPr spc="40" dirty="0"/>
              <a:t> </a:t>
            </a:r>
            <a:r>
              <a:rPr spc="-99" dirty="0"/>
              <a:t>antenna</a:t>
            </a:r>
            <a:r>
              <a:rPr spc="30" dirty="0"/>
              <a:t> </a:t>
            </a:r>
            <a:r>
              <a:rPr spc="-30" dirty="0"/>
              <a:t>to</a:t>
            </a:r>
            <a:r>
              <a:rPr spc="40" dirty="0"/>
              <a:t> </a:t>
            </a:r>
            <a:r>
              <a:rPr spc="-89" dirty="0"/>
              <a:t>signals</a:t>
            </a:r>
            <a:r>
              <a:rPr spc="40" dirty="0"/>
              <a:t> </a:t>
            </a:r>
            <a:r>
              <a:rPr spc="-69" dirty="0"/>
              <a:t>of</a:t>
            </a:r>
            <a:r>
              <a:rPr spc="30" dirty="0"/>
              <a:t> </a:t>
            </a:r>
            <a:r>
              <a:rPr spc="-69" dirty="0"/>
              <a:t>opportunity</a:t>
            </a:r>
          </a:p>
        </p:txBody>
      </p:sp>
    </p:spTree>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716947" y="989288"/>
            <a:ext cx="6357177" cy="5093795"/>
            <a:chOff x="359994" y="499224"/>
            <a:chExt cx="3208020" cy="2570480"/>
          </a:xfrm>
        </p:grpSpPr>
        <p:pic>
          <p:nvPicPr>
            <p:cNvPr id="4" name="object 4"/>
            <p:cNvPicPr/>
            <p:nvPr/>
          </p:nvPicPr>
          <p:blipFill>
            <a:blip r:embed="rId3" cstate="print"/>
            <a:stretch>
              <a:fillRect/>
            </a:stretch>
          </p:blipFill>
          <p:spPr>
            <a:xfrm>
              <a:off x="1040409" y="499224"/>
              <a:ext cx="2527173" cy="2527173"/>
            </a:xfrm>
            <a:prstGeom prst="rect">
              <a:avLst/>
            </a:prstGeom>
          </p:spPr>
        </p:pic>
        <p:sp>
          <p:nvSpPr>
            <p:cNvPr id="5" name="object 5"/>
            <p:cNvSpPr/>
            <p:nvPr/>
          </p:nvSpPr>
          <p:spPr>
            <a:xfrm>
              <a:off x="359994" y="3066884"/>
              <a:ext cx="1828800"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grpSp>
      <p:sp>
        <p:nvSpPr>
          <p:cNvPr id="6" name="object 6"/>
          <p:cNvSpPr txBox="1"/>
          <p:nvPr/>
        </p:nvSpPr>
        <p:spPr>
          <a:xfrm>
            <a:off x="1867949" y="6115017"/>
            <a:ext cx="2861485" cy="268055"/>
          </a:xfrm>
          <a:prstGeom prst="rect">
            <a:avLst/>
          </a:prstGeom>
        </p:spPr>
        <p:txBody>
          <a:bodyPr vert="horz" wrap="square" lIns="0" tIns="23909" rIns="0" bIns="0" rtlCol="0">
            <a:spAutoFit/>
          </a:bodyPr>
          <a:lstStyle/>
          <a:p>
            <a:pPr marL="75503">
              <a:spcBef>
                <a:spcPts val="188"/>
              </a:spcBef>
            </a:pPr>
            <a:r>
              <a:rPr sz="1784" spc="73" baseline="27777" dirty="0">
                <a:solidFill>
                  <a:srgbClr val="394B4E"/>
                </a:solidFill>
                <a:latin typeface="Arial"/>
                <a:cs typeface="Arial"/>
              </a:rPr>
              <a:t>3</a:t>
            </a:r>
            <a:r>
              <a:rPr sz="1585" spc="50" dirty="0">
                <a:solidFill>
                  <a:srgbClr val="394B4E"/>
                </a:solidFill>
                <a:latin typeface="Arial"/>
                <a:cs typeface="Arial"/>
                <a:hlinkClick r:id="rId4"/>
              </a:rPr>
              <a:t>http://www.getfreevolt.com/</a:t>
            </a:r>
            <a:endParaRPr sz="1585">
              <a:latin typeface="Arial"/>
              <a:cs typeface="Arial"/>
            </a:endParaRPr>
          </a:p>
        </p:txBody>
      </p:sp>
      <p:sp>
        <p:nvSpPr>
          <p:cNvPr id="8" name="Title 7">
            <a:extLst>
              <a:ext uri="{FF2B5EF4-FFF2-40B4-BE49-F238E27FC236}">
                <a16:creationId xmlns:a16="http://schemas.microsoft.com/office/drawing/2014/main" id="{7D7CFA32-987B-CFAB-C1C2-8933EC1D59AD}"/>
              </a:ext>
            </a:extLst>
          </p:cNvPr>
          <p:cNvSpPr>
            <a:spLocks noGrp="1"/>
          </p:cNvSpPr>
          <p:nvPr>
            <p:ph type="title"/>
          </p:nvPr>
        </p:nvSpPr>
        <p:spPr/>
        <p:txBody>
          <a:bodyPr/>
          <a:lstStyle/>
          <a:p>
            <a:r>
              <a:rPr lang="en-US" dirty="0"/>
              <a:t>RFID Harvesting</a:t>
            </a:r>
            <a:r>
              <a:rPr lang="en-US" baseline="30000" dirty="0"/>
              <a:t>3</a:t>
            </a:r>
          </a:p>
        </p:txBody>
      </p:sp>
      <p:sp>
        <p:nvSpPr>
          <p:cNvPr id="7" name="object 7"/>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34</a:t>
            </a:r>
          </a:p>
        </p:txBody>
      </p:sp>
    </p:spTree>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Radio:</a:t>
            </a:r>
            <a:r>
              <a:rPr spc="357" dirty="0"/>
              <a:t> </a:t>
            </a:r>
            <a:r>
              <a:rPr spc="50" dirty="0"/>
              <a:t>RFID</a:t>
            </a:r>
          </a:p>
        </p:txBody>
      </p:sp>
      <p:sp>
        <p:nvSpPr>
          <p:cNvPr id="3" name="object 3"/>
          <p:cNvSpPr txBox="1"/>
          <p:nvPr/>
        </p:nvSpPr>
        <p:spPr>
          <a:xfrm>
            <a:off x="2414652" y="1905543"/>
            <a:ext cx="8055730"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50" dirty="0">
                <a:solidFill>
                  <a:srgbClr val="22373A"/>
                </a:solidFill>
                <a:cs typeface="Tahoma"/>
              </a:rPr>
              <a:t>Canonical</a:t>
            </a:r>
            <a:r>
              <a:rPr sz="2400" spc="10" dirty="0">
                <a:solidFill>
                  <a:srgbClr val="22373A"/>
                </a:solidFill>
                <a:cs typeface="Tahoma"/>
              </a:rPr>
              <a:t> </a:t>
            </a:r>
            <a:r>
              <a:rPr sz="2400" spc="-109" dirty="0">
                <a:solidFill>
                  <a:srgbClr val="22373A"/>
                </a:solidFill>
                <a:cs typeface="Tahoma"/>
              </a:rPr>
              <a:t>example</a:t>
            </a:r>
            <a:r>
              <a:rPr sz="2400" spc="1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79" dirty="0">
                <a:solidFill>
                  <a:srgbClr val="22373A"/>
                </a:solidFill>
                <a:cs typeface="Tahoma"/>
              </a:rPr>
              <a:t>battery</a:t>
            </a:r>
            <a:r>
              <a:rPr lang="en-GB" sz="2400" spc="-79" dirty="0">
                <a:solidFill>
                  <a:srgbClr val="22373A"/>
                </a:solidFill>
                <a:cs typeface="Tahoma"/>
              </a:rPr>
              <a:t>-</a:t>
            </a:r>
            <a:r>
              <a:rPr sz="2400" spc="-79" dirty="0">
                <a:solidFill>
                  <a:srgbClr val="22373A"/>
                </a:solidFill>
                <a:cs typeface="Tahoma"/>
              </a:rPr>
              <a:t>less,</a:t>
            </a:r>
            <a:r>
              <a:rPr sz="2400" spc="10" dirty="0">
                <a:solidFill>
                  <a:srgbClr val="22373A"/>
                </a:solidFill>
                <a:cs typeface="Tahoma"/>
              </a:rPr>
              <a:t> </a:t>
            </a:r>
            <a:r>
              <a:rPr sz="2400" spc="-109" dirty="0">
                <a:solidFill>
                  <a:srgbClr val="22373A"/>
                </a:solidFill>
                <a:cs typeface="Tahoma"/>
              </a:rPr>
              <a:t>passive</a:t>
            </a:r>
            <a:r>
              <a:rPr sz="2400" spc="20" dirty="0">
                <a:solidFill>
                  <a:srgbClr val="22373A"/>
                </a:solidFill>
                <a:cs typeface="Tahoma"/>
              </a:rPr>
              <a:t> </a:t>
            </a:r>
            <a:r>
              <a:rPr sz="2400" spc="-89" dirty="0">
                <a:solidFill>
                  <a:srgbClr val="22373A"/>
                </a:solidFill>
                <a:cs typeface="Tahoma"/>
              </a:rPr>
              <a:t>tags</a:t>
            </a:r>
            <a:endParaRPr sz="2400" dirty="0">
              <a:cs typeface="Tahoma"/>
            </a:endParaRPr>
          </a:p>
          <a:p>
            <a:pPr marL="374997" indent="-351088">
              <a:spcBef>
                <a:spcPts val="466"/>
              </a:spcBef>
              <a:buFont typeface="Wingdings" pitchFamily="2" charset="2"/>
              <a:buChar char="q"/>
              <a:tabLst>
                <a:tab pos="376255" algn="l"/>
              </a:tabLst>
            </a:pPr>
            <a:r>
              <a:rPr sz="2400" spc="-69" dirty="0">
                <a:solidFill>
                  <a:srgbClr val="22373A"/>
                </a:solidFill>
                <a:cs typeface="Tahoma"/>
              </a:rPr>
              <a:t>Extremely</a:t>
            </a:r>
            <a:r>
              <a:rPr sz="2400" spc="-10" dirty="0">
                <a:solidFill>
                  <a:srgbClr val="22373A"/>
                </a:solidFill>
                <a:cs typeface="Tahoma"/>
              </a:rPr>
              <a:t> </a:t>
            </a:r>
            <a:r>
              <a:rPr sz="2400" spc="-79" dirty="0">
                <a:solidFill>
                  <a:srgbClr val="22373A"/>
                </a:solidFill>
                <a:cs typeface="Tahoma"/>
              </a:rPr>
              <a:t>low-cost</a:t>
            </a:r>
            <a:r>
              <a:rPr sz="2400" spc="-10" dirty="0">
                <a:solidFill>
                  <a:srgbClr val="22373A"/>
                </a:solidFill>
                <a:cs typeface="Tahoma"/>
              </a:rPr>
              <a:t> (&lt;5</a:t>
            </a:r>
            <a:r>
              <a:rPr lang="en-GB" sz="2400" spc="-10" dirty="0">
                <a:solidFill>
                  <a:srgbClr val="22373A"/>
                </a:solidFill>
                <a:cs typeface="Tahoma"/>
              </a:rPr>
              <a:t>p</a:t>
            </a:r>
            <a:r>
              <a:rPr sz="2400" spc="-10" dirty="0">
                <a:solidFill>
                  <a:srgbClr val="22373A"/>
                </a:solidFill>
                <a:cs typeface="Tahoma"/>
              </a:rPr>
              <a:t>)</a:t>
            </a:r>
            <a:endParaRPr sz="2400" dirty="0">
              <a:cs typeface="Tahoma"/>
            </a:endParaRPr>
          </a:p>
          <a:p>
            <a:pPr marL="374997" indent="-351088">
              <a:spcBef>
                <a:spcPts val="476"/>
              </a:spcBef>
              <a:buFont typeface="Wingdings" pitchFamily="2" charset="2"/>
              <a:buChar char="q"/>
              <a:tabLst>
                <a:tab pos="376255" algn="l"/>
              </a:tabLst>
            </a:pPr>
            <a:r>
              <a:rPr sz="2400" spc="-40" dirty="0">
                <a:solidFill>
                  <a:srgbClr val="22373A"/>
                </a:solidFill>
                <a:cs typeface="Tahoma"/>
              </a:rPr>
              <a:t>Only</a:t>
            </a:r>
            <a:r>
              <a:rPr sz="2400" spc="30" dirty="0">
                <a:solidFill>
                  <a:srgbClr val="22373A"/>
                </a:solidFill>
                <a:cs typeface="Tahoma"/>
              </a:rPr>
              <a:t> </a:t>
            </a:r>
            <a:r>
              <a:rPr sz="2400" spc="-139" dirty="0">
                <a:solidFill>
                  <a:srgbClr val="22373A"/>
                </a:solidFill>
                <a:cs typeface="Tahoma"/>
              </a:rPr>
              <a:t>powered</a:t>
            </a:r>
            <a:r>
              <a:rPr sz="2400" spc="40" dirty="0">
                <a:solidFill>
                  <a:srgbClr val="22373A"/>
                </a:solidFill>
                <a:cs typeface="Tahoma"/>
              </a:rPr>
              <a:t> </a:t>
            </a:r>
            <a:r>
              <a:rPr sz="2400" spc="-99" dirty="0">
                <a:solidFill>
                  <a:srgbClr val="22373A"/>
                </a:solidFill>
                <a:cs typeface="Tahoma"/>
              </a:rPr>
              <a:t>up</a:t>
            </a:r>
            <a:r>
              <a:rPr sz="2400" spc="40" dirty="0">
                <a:solidFill>
                  <a:srgbClr val="22373A"/>
                </a:solidFill>
                <a:cs typeface="Tahoma"/>
              </a:rPr>
              <a:t> </a:t>
            </a:r>
            <a:r>
              <a:rPr sz="2400" spc="-139" dirty="0">
                <a:solidFill>
                  <a:srgbClr val="22373A"/>
                </a:solidFill>
                <a:cs typeface="Tahoma"/>
              </a:rPr>
              <a:t>when</a:t>
            </a:r>
            <a:r>
              <a:rPr sz="2400" spc="3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119" dirty="0">
                <a:solidFill>
                  <a:srgbClr val="22373A"/>
                </a:solidFill>
                <a:cs typeface="Tahoma"/>
              </a:rPr>
              <a:t>range</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109" dirty="0">
                <a:solidFill>
                  <a:srgbClr val="22373A"/>
                </a:solidFill>
                <a:cs typeface="Tahoma"/>
              </a:rPr>
              <a:t>a</a:t>
            </a:r>
            <a:r>
              <a:rPr sz="2400" spc="30" dirty="0">
                <a:solidFill>
                  <a:srgbClr val="22373A"/>
                </a:solidFill>
                <a:cs typeface="Tahoma"/>
              </a:rPr>
              <a:t> </a:t>
            </a:r>
            <a:r>
              <a:rPr sz="2400" spc="-59" dirty="0">
                <a:solidFill>
                  <a:srgbClr val="22373A"/>
                </a:solidFill>
                <a:cs typeface="Tahoma"/>
              </a:rPr>
              <a:t>transmitter</a:t>
            </a:r>
            <a:endParaRPr sz="2400" dirty="0">
              <a:cs typeface="Tahoma"/>
            </a:endParaRPr>
          </a:p>
          <a:p>
            <a:pPr marL="374997" indent="-351088">
              <a:spcBef>
                <a:spcPts val="476"/>
              </a:spcBef>
              <a:buFont typeface="Wingdings" pitchFamily="2" charset="2"/>
              <a:buChar char="q"/>
              <a:tabLst>
                <a:tab pos="376255" algn="l"/>
              </a:tabLst>
            </a:pPr>
            <a:r>
              <a:rPr sz="2400" spc="-79" dirty="0">
                <a:solidFill>
                  <a:srgbClr val="22373A"/>
                </a:solidFill>
                <a:cs typeface="Tahoma"/>
              </a:rPr>
              <a:t>Simultaneous</a:t>
            </a:r>
            <a:r>
              <a:rPr sz="2400" spc="20" dirty="0">
                <a:solidFill>
                  <a:srgbClr val="22373A"/>
                </a:solidFill>
                <a:cs typeface="Tahoma"/>
              </a:rPr>
              <a:t> </a:t>
            </a:r>
            <a:r>
              <a:rPr sz="2400" spc="-69" dirty="0">
                <a:solidFill>
                  <a:srgbClr val="22373A"/>
                </a:solidFill>
                <a:cs typeface="Tahoma"/>
              </a:rPr>
              <a:t>communication</a:t>
            </a:r>
            <a:r>
              <a:rPr sz="2400" spc="30" dirty="0">
                <a:solidFill>
                  <a:srgbClr val="22373A"/>
                </a:solidFill>
                <a:cs typeface="Tahoma"/>
              </a:rPr>
              <a:t> </a:t>
            </a:r>
            <a:r>
              <a:rPr sz="2400" spc="-99" dirty="0">
                <a:solidFill>
                  <a:srgbClr val="22373A"/>
                </a:solidFill>
                <a:cs typeface="Tahoma"/>
              </a:rPr>
              <a:t>and</a:t>
            </a:r>
            <a:r>
              <a:rPr sz="2400" spc="20" dirty="0">
                <a:solidFill>
                  <a:srgbClr val="22373A"/>
                </a:solidFill>
                <a:cs typeface="Tahoma"/>
              </a:rPr>
              <a:t> </a:t>
            </a:r>
            <a:r>
              <a:rPr sz="2400" spc="-129" dirty="0">
                <a:solidFill>
                  <a:srgbClr val="22373A"/>
                </a:solidFill>
                <a:cs typeface="Tahoma"/>
              </a:rPr>
              <a:t>power</a:t>
            </a:r>
            <a:r>
              <a:rPr sz="2400" spc="30" dirty="0">
                <a:solidFill>
                  <a:srgbClr val="22373A"/>
                </a:solidFill>
                <a:cs typeface="Tahoma"/>
              </a:rPr>
              <a:t> </a:t>
            </a:r>
            <a:r>
              <a:rPr sz="2400" spc="-79" dirty="0">
                <a:solidFill>
                  <a:srgbClr val="22373A"/>
                </a:solidFill>
                <a:cs typeface="Tahoma"/>
              </a:rPr>
              <a:t>transfer</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e.g.</a:t>
            </a:r>
            <a:r>
              <a:rPr sz="2400" spc="30" dirty="0">
                <a:solidFill>
                  <a:srgbClr val="22373A"/>
                </a:solidFill>
                <a:cs typeface="Tahoma"/>
              </a:rPr>
              <a:t> </a:t>
            </a:r>
            <a:r>
              <a:rPr sz="2400" spc="20" dirty="0">
                <a:solidFill>
                  <a:srgbClr val="22373A"/>
                </a:solidFill>
                <a:cs typeface="Tahoma"/>
              </a:rPr>
              <a:t>UHF-GEN2</a:t>
            </a:r>
            <a:endParaRPr sz="2400" dirty="0">
              <a:cs typeface="Tahoma"/>
            </a:endParaRPr>
          </a:p>
        </p:txBody>
      </p:sp>
    </p:spTree>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75503">
              <a:lnSpc>
                <a:spcPct val="100000"/>
              </a:lnSpc>
              <a:spcBef>
                <a:spcPts val="188"/>
              </a:spcBef>
            </a:pPr>
            <a:r>
              <a:rPr spc="-119" dirty="0"/>
              <a:t>Comparison</a:t>
            </a:r>
            <a:r>
              <a:rPr sz="2378" b="0" spc="-176" baseline="31250" dirty="0">
                <a:latin typeface="Arial"/>
                <a:cs typeface="Arial"/>
              </a:rPr>
              <a:t>4</a:t>
            </a:r>
            <a:endParaRPr sz="2378" baseline="31250">
              <a:latin typeface="Arial"/>
              <a:cs typeface="Arial"/>
            </a:endParaRPr>
          </a:p>
        </p:txBody>
      </p:sp>
      <p:pic>
        <p:nvPicPr>
          <p:cNvPr id="3" name="object 3"/>
          <p:cNvPicPr/>
          <p:nvPr/>
        </p:nvPicPr>
        <p:blipFill>
          <a:blip r:embed="rId3" cstate="print"/>
          <a:stretch>
            <a:fillRect/>
          </a:stretch>
        </p:blipFill>
        <p:spPr>
          <a:xfrm>
            <a:off x="0" y="1288243"/>
            <a:ext cx="12192000" cy="3206589"/>
          </a:xfrm>
          <a:prstGeom prst="rect">
            <a:avLst/>
          </a:prstGeom>
        </p:spPr>
      </p:pic>
      <p:sp>
        <p:nvSpPr>
          <p:cNvPr id="4" name="object 4"/>
          <p:cNvSpPr/>
          <p:nvPr/>
        </p:nvSpPr>
        <p:spPr>
          <a:xfrm>
            <a:off x="2241577" y="5329610"/>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166077" y="5333914"/>
            <a:ext cx="7727519" cy="829800"/>
          </a:xfrm>
          <a:prstGeom prst="rect">
            <a:avLst/>
          </a:prstGeom>
        </p:spPr>
        <p:txBody>
          <a:bodyPr vert="horz" wrap="square" lIns="0" tIns="25167" rIns="0" bIns="0" rtlCol="0">
            <a:spAutoFit/>
          </a:bodyPr>
          <a:lstStyle/>
          <a:p>
            <a:pPr marL="75503" marR="60402" indent="67952" algn="just">
              <a:lnSpc>
                <a:spcPct val="113399"/>
              </a:lnSpc>
              <a:spcBef>
                <a:spcPts val="198"/>
              </a:spcBef>
            </a:pPr>
            <a:r>
              <a:rPr sz="1784" spc="44" baseline="27777" dirty="0">
                <a:solidFill>
                  <a:srgbClr val="394B4E"/>
                </a:solidFill>
                <a:latin typeface="Arial"/>
                <a:cs typeface="Arial"/>
              </a:rPr>
              <a:t>4</a:t>
            </a:r>
            <a:r>
              <a:rPr sz="1585" spc="30" dirty="0">
                <a:solidFill>
                  <a:srgbClr val="22373A"/>
                </a:solidFill>
                <a:latin typeface="Arial"/>
                <a:cs typeface="Arial"/>
              </a:rPr>
              <a:t>ASM </a:t>
            </a:r>
            <a:r>
              <a:rPr sz="1585" spc="-10" dirty="0">
                <a:solidFill>
                  <a:srgbClr val="22373A"/>
                </a:solidFill>
                <a:latin typeface="Arial"/>
                <a:cs typeface="Arial"/>
              </a:rPr>
              <a:t>Zahid </a:t>
            </a:r>
            <a:r>
              <a:rPr sz="1585" spc="-40" dirty="0">
                <a:solidFill>
                  <a:srgbClr val="22373A"/>
                </a:solidFill>
                <a:latin typeface="Arial"/>
                <a:cs typeface="Arial"/>
              </a:rPr>
              <a:t>Kausar </a:t>
            </a:r>
            <a:r>
              <a:rPr sz="1585" spc="10" dirty="0">
                <a:solidFill>
                  <a:srgbClr val="22373A"/>
                </a:solidFill>
                <a:latin typeface="Arial"/>
                <a:cs typeface="Arial"/>
              </a:rPr>
              <a:t>et </a:t>
            </a:r>
            <a:r>
              <a:rPr sz="1585" spc="-10" dirty="0">
                <a:solidFill>
                  <a:srgbClr val="22373A"/>
                </a:solidFill>
                <a:latin typeface="Arial"/>
                <a:cs typeface="Arial"/>
              </a:rPr>
              <a:t>al. </a:t>
            </a:r>
            <a:r>
              <a:rPr sz="1585" dirty="0">
                <a:solidFill>
                  <a:srgbClr val="22373A"/>
                </a:solidFill>
                <a:latin typeface="Arial"/>
                <a:cs typeface="Arial"/>
              </a:rPr>
              <a:t>“Energizing </a:t>
            </a:r>
            <a:r>
              <a:rPr sz="1585" spc="-59" dirty="0">
                <a:solidFill>
                  <a:srgbClr val="22373A"/>
                </a:solidFill>
                <a:latin typeface="Arial"/>
                <a:cs typeface="Arial"/>
              </a:rPr>
              <a:t>wireless </a:t>
            </a:r>
            <a:r>
              <a:rPr sz="1585" spc="-89" dirty="0">
                <a:solidFill>
                  <a:srgbClr val="22373A"/>
                </a:solidFill>
                <a:latin typeface="Arial"/>
                <a:cs typeface="Arial"/>
              </a:rPr>
              <a:t>sensor </a:t>
            </a:r>
            <a:r>
              <a:rPr sz="1585" spc="-40" dirty="0">
                <a:solidFill>
                  <a:srgbClr val="22373A"/>
                </a:solidFill>
                <a:latin typeface="Arial"/>
                <a:cs typeface="Arial"/>
              </a:rPr>
              <a:t>networks </a:t>
            </a:r>
            <a:r>
              <a:rPr sz="1585" spc="-50" dirty="0">
                <a:solidFill>
                  <a:srgbClr val="22373A"/>
                </a:solidFill>
                <a:latin typeface="Arial"/>
                <a:cs typeface="Arial"/>
              </a:rPr>
              <a:t>by </a:t>
            </a:r>
            <a:r>
              <a:rPr sz="1585" spc="-59" dirty="0">
                <a:solidFill>
                  <a:srgbClr val="22373A"/>
                </a:solidFill>
                <a:latin typeface="Arial"/>
                <a:cs typeface="Arial"/>
              </a:rPr>
              <a:t>energy </a:t>
            </a:r>
            <a:r>
              <a:rPr sz="1585" spc="-30" dirty="0">
                <a:solidFill>
                  <a:srgbClr val="22373A"/>
                </a:solidFill>
                <a:latin typeface="Arial"/>
                <a:cs typeface="Arial"/>
              </a:rPr>
              <a:t>harvesting </a:t>
            </a:r>
            <a:r>
              <a:rPr sz="1585" spc="-20" dirty="0">
                <a:solidFill>
                  <a:srgbClr val="22373A"/>
                </a:solidFill>
                <a:latin typeface="Arial"/>
                <a:cs typeface="Arial"/>
              </a:rPr>
              <a:t> </a:t>
            </a:r>
            <a:r>
              <a:rPr sz="1585" spc="-59" dirty="0">
                <a:solidFill>
                  <a:srgbClr val="22373A"/>
                </a:solidFill>
                <a:latin typeface="Arial"/>
                <a:cs typeface="Arial"/>
              </a:rPr>
              <a:t>systems:</a:t>
            </a:r>
            <a:r>
              <a:rPr sz="1585" spc="-50" dirty="0">
                <a:solidFill>
                  <a:srgbClr val="22373A"/>
                </a:solidFill>
                <a:latin typeface="Arial"/>
                <a:cs typeface="Arial"/>
              </a:rPr>
              <a:t> </a:t>
            </a:r>
            <a:r>
              <a:rPr sz="1585" spc="-69" dirty="0">
                <a:solidFill>
                  <a:srgbClr val="22373A"/>
                </a:solidFill>
                <a:latin typeface="Arial"/>
                <a:cs typeface="Arial"/>
              </a:rPr>
              <a:t>Scopes, </a:t>
            </a:r>
            <a:r>
              <a:rPr sz="1585" spc="-59" dirty="0">
                <a:solidFill>
                  <a:srgbClr val="22373A"/>
                </a:solidFill>
                <a:latin typeface="Arial"/>
                <a:cs typeface="Arial"/>
              </a:rPr>
              <a:t>challenges </a:t>
            </a:r>
            <a:r>
              <a:rPr sz="1585" spc="-40" dirty="0">
                <a:solidFill>
                  <a:srgbClr val="22373A"/>
                </a:solidFill>
                <a:latin typeface="Arial"/>
                <a:cs typeface="Arial"/>
              </a:rPr>
              <a:t>and </a:t>
            </a:r>
            <a:r>
              <a:rPr sz="1585" spc="-50" dirty="0">
                <a:solidFill>
                  <a:srgbClr val="22373A"/>
                </a:solidFill>
                <a:latin typeface="Arial"/>
                <a:cs typeface="Arial"/>
              </a:rPr>
              <a:t>approaches”.</a:t>
            </a:r>
            <a:r>
              <a:rPr sz="1585" spc="-40" dirty="0">
                <a:solidFill>
                  <a:srgbClr val="22373A"/>
                </a:solidFill>
                <a:latin typeface="Arial"/>
                <a:cs typeface="Arial"/>
              </a:rPr>
              <a:t> </a:t>
            </a:r>
            <a:r>
              <a:rPr sz="1585" spc="10" dirty="0">
                <a:solidFill>
                  <a:srgbClr val="6E7B7D"/>
                </a:solidFill>
                <a:latin typeface="Arial"/>
                <a:cs typeface="Arial"/>
              </a:rPr>
              <a:t>In: </a:t>
            </a:r>
            <a:r>
              <a:rPr sz="1585" i="1" spc="-69" dirty="0">
                <a:solidFill>
                  <a:srgbClr val="6E7B7D"/>
                </a:solidFill>
                <a:latin typeface="Arial"/>
                <a:cs typeface="Arial"/>
              </a:rPr>
              <a:t>Renewable </a:t>
            </a:r>
            <a:r>
              <a:rPr sz="1585" i="1" spc="-40" dirty="0">
                <a:solidFill>
                  <a:srgbClr val="6E7B7D"/>
                </a:solidFill>
                <a:latin typeface="Arial"/>
                <a:cs typeface="Arial"/>
              </a:rPr>
              <a:t>and Sustainable Energy </a:t>
            </a:r>
            <a:r>
              <a:rPr sz="1585" i="1" spc="-30" dirty="0">
                <a:solidFill>
                  <a:srgbClr val="6E7B7D"/>
                </a:solidFill>
                <a:latin typeface="Arial"/>
                <a:cs typeface="Arial"/>
              </a:rPr>
              <a:t> </a:t>
            </a:r>
            <a:r>
              <a:rPr sz="1585" i="1" spc="-69" dirty="0">
                <a:solidFill>
                  <a:srgbClr val="6E7B7D"/>
                </a:solidFill>
                <a:latin typeface="Arial"/>
                <a:cs typeface="Arial"/>
              </a:rPr>
              <a:t>Reviews</a:t>
            </a:r>
            <a:r>
              <a:rPr sz="1585" i="1" spc="218" dirty="0">
                <a:solidFill>
                  <a:srgbClr val="6E7B7D"/>
                </a:solidFill>
                <a:latin typeface="Arial"/>
                <a:cs typeface="Arial"/>
              </a:rPr>
              <a:t> </a:t>
            </a:r>
            <a:r>
              <a:rPr sz="1585" spc="-50" dirty="0">
                <a:solidFill>
                  <a:srgbClr val="6E7B7D"/>
                </a:solidFill>
                <a:latin typeface="Arial"/>
                <a:cs typeface="Arial"/>
              </a:rPr>
              <a:t>38</a:t>
            </a:r>
            <a:r>
              <a:rPr sz="1585" spc="109" dirty="0">
                <a:solidFill>
                  <a:srgbClr val="6E7B7D"/>
                </a:solidFill>
                <a:latin typeface="Arial"/>
                <a:cs typeface="Arial"/>
              </a:rPr>
              <a:t> </a:t>
            </a:r>
            <a:r>
              <a:rPr sz="1585" spc="10" dirty="0">
                <a:solidFill>
                  <a:srgbClr val="6E7B7D"/>
                </a:solidFill>
                <a:latin typeface="Arial"/>
                <a:cs typeface="Arial"/>
              </a:rPr>
              <a:t>(2014),</a:t>
            </a:r>
            <a:r>
              <a:rPr sz="1585" spc="109" dirty="0">
                <a:solidFill>
                  <a:srgbClr val="6E7B7D"/>
                </a:solidFill>
                <a:latin typeface="Arial"/>
                <a:cs typeface="Arial"/>
              </a:rPr>
              <a:t> </a:t>
            </a:r>
            <a:r>
              <a:rPr sz="1585" spc="-10" dirty="0">
                <a:solidFill>
                  <a:srgbClr val="6E7B7D"/>
                </a:solidFill>
                <a:latin typeface="Arial"/>
                <a:cs typeface="Arial"/>
              </a:rPr>
              <a:t>pp.</a:t>
            </a:r>
            <a:r>
              <a:rPr sz="1585" spc="109" dirty="0">
                <a:solidFill>
                  <a:srgbClr val="6E7B7D"/>
                </a:solidFill>
                <a:latin typeface="Arial"/>
                <a:cs typeface="Arial"/>
              </a:rPr>
              <a:t> </a:t>
            </a:r>
            <a:r>
              <a:rPr sz="1585" spc="-40" dirty="0">
                <a:solidFill>
                  <a:srgbClr val="6E7B7D"/>
                </a:solidFill>
                <a:latin typeface="Arial"/>
                <a:cs typeface="Arial"/>
              </a:rPr>
              <a:t>973–989</a:t>
            </a:r>
            <a:r>
              <a:rPr sz="1585" spc="-40" dirty="0">
                <a:solidFill>
                  <a:srgbClr val="394B4E"/>
                </a:solidFill>
                <a:latin typeface="Arial"/>
                <a:cs typeface="Arial"/>
              </a:rPr>
              <a:t>.</a:t>
            </a:r>
            <a:endParaRPr sz="1585">
              <a:latin typeface="Arial"/>
              <a:cs typeface="Arial"/>
            </a:endParaRPr>
          </a:p>
        </p:txBody>
      </p:sp>
    </p:spTree>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Software</a:t>
            </a:r>
            <a:r>
              <a:rPr spc="168" dirty="0"/>
              <a:t> </a:t>
            </a:r>
            <a:r>
              <a:rPr spc="-99" dirty="0"/>
              <a:t>implications</a:t>
            </a:r>
          </a:p>
        </p:txBody>
      </p:sp>
      <p:sp>
        <p:nvSpPr>
          <p:cNvPr id="3" name="object 3"/>
          <p:cNvSpPr txBox="1"/>
          <p:nvPr/>
        </p:nvSpPr>
        <p:spPr>
          <a:xfrm>
            <a:off x="1577589" y="2016175"/>
            <a:ext cx="9897627" cy="1330514"/>
          </a:xfrm>
          <a:prstGeom prst="rect">
            <a:avLst/>
          </a:prstGeom>
        </p:spPr>
        <p:txBody>
          <a:bodyPr vert="horz" wrap="square" lIns="0" tIns="25167" rIns="0" bIns="0" rtlCol="0">
            <a:spAutoFit/>
          </a:bodyPr>
          <a:lstStyle/>
          <a:p>
            <a:pPr marL="374997" marR="858215" indent="-351088">
              <a:lnSpc>
                <a:spcPct val="118000"/>
              </a:lnSpc>
              <a:spcBef>
                <a:spcPts val="198"/>
              </a:spcBef>
              <a:buFont typeface="Wingdings" pitchFamily="2" charset="2"/>
              <a:buChar char="q"/>
              <a:tabLst>
                <a:tab pos="376255" algn="l"/>
              </a:tabLst>
            </a:pPr>
            <a:r>
              <a:rPr sz="2400" spc="10" dirty="0">
                <a:solidFill>
                  <a:srgbClr val="22373A"/>
                </a:solidFill>
                <a:cs typeface="Tahoma"/>
              </a:rPr>
              <a:t>An</a:t>
            </a:r>
            <a:r>
              <a:rPr sz="2400" spc="30" dirty="0">
                <a:solidFill>
                  <a:srgbClr val="22373A"/>
                </a:solidFill>
                <a:cs typeface="Tahoma"/>
              </a:rPr>
              <a:t> </a:t>
            </a:r>
            <a:r>
              <a:rPr sz="2400" spc="-89" dirty="0">
                <a:solidFill>
                  <a:srgbClr val="22373A"/>
                </a:solidFill>
                <a:cs typeface="Tahoma"/>
              </a:rPr>
              <a:t>assumption</a:t>
            </a:r>
            <a:r>
              <a:rPr sz="2400" spc="40" dirty="0">
                <a:solidFill>
                  <a:srgbClr val="22373A"/>
                </a:solidFill>
                <a:cs typeface="Tahoma"/>
              </a:rPr>
              <a:t> </a:t>
            </a:r>
            <a:r>
              <a:rPr sz="2400" spc="-208" dirty="0">
                <a:solidFill>
                  <a:srgbClr val="22373A"/>
                </a:solidFill>
                <a:cs typeface="Tahoma"/>
              </a:rPr>
              <a:t>we</a:t>
            </a:r>
            <a:r>
              <a:rPr sz="2400" spc="40" dirty="0">
                <a:solidFill>
                  <a:srgbClr val="22373A"/>
                </a:solidFill>
                <a:cs typeface="Tahoma"/>
              </a:rPr>
              <a:t> </a:t>
            </a:r>
            <a:r>
              <a:rPr sz="2400" spc="-129" dirty="0">
                <a:solidFill>
                  <a:srgbClr val="22373A"/>
                </a:solidFill>
                <a:cs typeface="Tahoma"/>
              </a:rPr>
              <a:t>make</a:t>
            </a:r>
            <a:r>
              <a:rPr sz="2400" spc="4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79" dirty="0">
                <a:solidFill>
                  <a:srgbClr val="22373A"/>
                </a:solidFill>
                <a:cs typeface="Tahoma"/>
              </a:rPr>
              <a:t>conventional</a:t>
            </a:r>
            <a:r>
              <a:rPr sz="2400" spc="40" dirty="0">
                <a:solidFill>
                  <a:srgbClr val="22373A"/>
                </a:solidFill>
                <a:cs typeface="Tahoma"/>
              </a:rPr>
              <a:t> </a:t>
            </a:r>
            <a:r>
              <a:rPr sz="2400" spc="-69" dirty="0">
                <a:solidFill>
                  <a:srgbClr val="22373A"/>
                </a:solidFill>
                <a:cs typeface="Tahoma"/>
              </a:rPr>
              <a:t>computing</a:t>
            </a:r>
            <a:r>
              <a:rPr sz="2400" spc="40" dirty="0">
                <a:solidFill>
                  <a:srgbClr val="22373A"/>
                </a:solidFill>
                <a:cs typeface="Tahoma"/>
              </a:rPr>
              <a:t> </a:t>
            </a:r>
            <a:r>
              <a:rPr sz="2400" spc="-69" dirty="0">
                <a:solidFill>
                  <a:srgbClr val="22373A"/>
                </a:solidFill>
                <a:cs typeface="Tahoma"/>
              </a:rPr>
              <a:t>is </a:t>
            </a:r>
            <a:r>
              <a:rPr sz="2400" spc="-654" dirty="0">
                <a:solidFill>
                  <a:srgbClr val="22373A"/>
                </a:solidFill>
                <a:cs typeface="Tahoma"/>
              </a:rPr>
              <a:t> </a:t>
            </a:r>
            <a:r>
              <a:rPr sz="2400" spc="-69" dirty="0">
                <a:solidFill>
                  <a:srgbClr val="22373A"/>
                </a:solidFill>
                <a:cs typeface="Tahoma"/>
              </a:rPr>
              <a:t>perpetual</a:t>
            </a:r>
            <a:r>
              <a:rPr sz="2400" spc="20" dirty="0">
                <a:solidFill>
                  <a:srgbClr val="22373A"/>
                </a:solidFill>
                <a:cs typeface="Tahoma"/>
              </a:rPr>
              <a:t> </a:t>
            </a:r>
            <a:r>
              <a:rPr sz="2400" spc="-129" dirty="0">
                <a:solidFill>
                  <a:srgbClr val="22373A"/>
                </a:solidFill>
                <a:cs typeface="Tahoma"/>
              </a:rPr>
              <a:t>power</a:t>
            </a:r>
            <a:endParaRPr sz="2400" dirty="0">
              <a:cs typeface="Tahoma"/>
            </a:endParaRPr>
          </a:p>
          <a:p>
            <a:pPr marL="374997" marR="865765" indent="-351088">
              <a:lnSpc>
                <a:spcPct val="118000"/>
              </a:lnSpc>
              <a:buFont typeface="Wingdings" pitchFamily="2" charset="2"/>
              <a:buChar char="q"/>
              <a:tabLst>
                <a:tab pos="376255" algn="l"/>
              </a:tabLst>
            </a:pPr>
            <a:r>
              <a:rPr sz="2400" spc="30" dirty="0">
                <a:solidFill>
                  <a:srgbClr val="22373A"/>
                </a:solidFill>
                <a:cs typeface="Tahoma"/>
              </a:rPr>
              <a:t>But </a:t>
            </a:r>
            <a:r>
              <a:rPr sz="2400" spc="-109" dirty="0">
                <a:solidFill>
                  <a:srgbClr val="22373A"/>
                </a:solidFill>
                <a:cs typeface="Tahoma"/>
              </a:rPr>
              <a:t>h</a:t>
            </a:r>
            <a:r>
              <a:rPr sz="2400" spc="-168" dirty="0">
                <a:solidFill>
                  <a:srgbClr val="22373A"/>
                </a:solidFill>
                <a:cs typeface="Tahoma"/>
              </a:rPr>
              <a:t>o</a:t>
            </a:r>
            <a:r>
              <a:rPr sz="2400" spc="-149" dirty="0">
                <a:solidFill>
                  <a:srgbClr val="22373A"/>
                </a:solidFill>
                <a:cs typeface="Tahoma"/>
              </a:rPr>
              <a:t>w</a:t>
            </a:r>
            <a:r>
              <a:rPr sz="2400" spc="30" dirty="0">
                <a:solidFill>
                  <a:srgbClr val="22373A"/>
                </a:solidFill>
                <a:cs typeface="Tahoma"/>
              </a:rPr>
              <a:t> </a:t>
            </a:r>
            <a:r>
              <a:rPr sz="2400" spc="-99" dirty="0">
                <a:solidFill>
                  <a:srgbClr val="22373A"/>
                </a:solidFill>
                <a:cs typeface="Tahoma"/>
              </a:rPr>
              <a:t>do</a:t>
            </a:r>
            <a:r>
              <a:rPr sz="2400" spc="30" dirty="0">
                <a:solidFill>
                  <a:srgbClr val="22373A"/>
                </a:solidFill>
                <a:cs typeface="Tahoma"/>
              </a:rPr>
              <a:t> </a:t>
            </a:r>
            <a:r>
              <a:rPr sz="2400" spc="-218" dirty="0">
                <a:solidFill>
                  <a:srgbClr val="22373A"/>
                </a:solidFill>
                <a:cs typeface="Tahoma"/>
              </a:rPr>
              <a:t>w</a:t>
            </a:r>
            <a:r>
              <a:rPr sz="2400" spc="-188" dirty="0">
                <a:solidFill>
                  <a:srgbClr val="22373A"/>
                </a:solidFill>
                <a:cs typeface="Tahoma"/>
              </a:rPr>
              <a:t>e</a:t>
            </a:r>
            <a:r>
              <a:rPr sz="2400" spc="30" dirty="0">
                <a:solidFill>
                  <a:srgbClr val="22373A"/>
                </a:solidFill>
                <a:cs typeface="Tahoma"/>
              </a:rPr>
              <a:t> </a:t>
            </a:r>
            <a:r>
              <a:rPr sz="2400" spc="-139" dirty="0">
                <a:solidFill>
                  <a:srgbClr val="22373A"/>
                </a:solidFill>
                <a:cs typeface="Tahoma"/>
              </a:rPr>
              <a:t>m</a:t>
            </a:r>
            <a:r>
              <a:rPr sz="2400" spc="-30" dirty="0">
                <a:solidFill>
                  <a:srgbClr val="22373A"/>
                </a:solidFill>
                <a:cs typeface="Tahoma"/>
              </a:rPr>
              <a:t>o</a:t>
            </a:r>
            <a:r>
              <a:rPr sz="2400" spc="-50" dirty="0">
                <a:solidFill>
                  <a:srgbClr val="22373A"/>
                </a:solidFill>
                <a:cs typeface="Tahoma"/>
              </a:rPr>
              <a:t>dify</a:t>
            </a:r>
            <a:r>
              <a:rPr sz="2400" spc="30" dirty="0">
                <a:solidFill>
                  <a:srgbClr val="22373A"/>
                </a:solidFill>
                <a:cs typeface="Tahoma"/>
              </a:rPr>
              <a:t> </a:t>
            </a:r>
            <a:r>
              <a:rPr sz="2400" spc="-119" dirty="0">
                <a:solidFill>
                  <a:srgbClr val="22373A"/>
                </a:solidFill>
                <a:cs typeface="Tahoma"/>
              </a:rPr>
              <a:t>these</a:t>
            </a:r>
            <a:r>
              <a:rPr sz="2400" spc="30" dirty="0">
                <a:solidFill>
                  <a:srgbClr val="22373A"/>
                </a:solidFill>
                <a:cs typeface="Tahoma"/>
              </a:rPr>
              <a:t> </a:t>
            </a:r>
            <a:r>
              <a:rPr sz="2400" spc="-99" dirty="0">
                <a:solidFill>
                  <a:srgbClr val="22373A"/>
                </a:solidFill>
                <a:cs typeface="Tahoma"/>
              </a:rPr>
              <a:t>p</a:t>
            </a:r>
            <a:r>
              <a:rPr sz="2400" spc="-168" dirty="0">
                <a:solidFill>
                  <a:srgbClr val="22373A"/>
                </a:solidFill>
                <a:cs typeface="Tahoma"/>
              </a:rPr>
              <a:t>a</a:t>
            </a:r>
            <a:r>
              <a:rPr sz="2400" spc="-89" dirty="0">
                <a:solidFill>
                  <a:srgbClr val="22373A"/>
                </a:solidFill>
                <a:cs typeface="Tahoma"/>
              </a:rPr>
              <a:t>radigms</a:t>
            </a:r>
            <a:r>
              <a:rPr sz="2400" spc="30" dirty="0">
                <a:solidFill>
                  <a:srgbClr val="22373A"/>
                </a:solidFill>
                <a:cs typeface="Tahoma"/>
              </a:rPr>
              <a:t> </a:t>
            </a:r>
            <a:r>
              <a:rPr sz="2400" spc="-40" dirty="0">
                <a:solidFill>
                  <a:srgbClr val="22373A"/>
                </a:solidFill>
                <a:cs typeface="Tahoma"/>
              </a:rPr>
              <a:t>in</a:t>
            </a:r>
            <a:r>
              <a:rPr sz="2400" spc="30" dirty="0">
                <a:solidFill>
                  <a:srgbClr val="22373A"/>
                </a:solidFill>
                <a:cs typeface="Tahoma"/>
              </a:rPr>
              <a:t> </a:t>
            </a:r>
            <a:r>
              <a:rPr sz="2400" spc="-79" dirty="0">
                <a:solidFill>
                  <a:srgbClr val="22373A"/>
                </a:solidFill>
                <a:cs typeface="Tahoma"/>
              </a:rPr>
              <a:t>the</a:t>
            </a:r>
            <a:r>
              <a:rPr sz="2400" spc="30" dirty="0">
                <a:solidFill>
                  <a:srgbClr val="22373A"/>
                </a:solidFill>
                <a:cs typeface="Tahoma"/>
              </a:rPr>
              <a:t> </a:t>
            </a:r>
            <a:r>
              <a:rPr sz="2400" spc="-99" dirty="0">
                <a:solidFill>
                  <a:srgbClr val="22373A"/>
                </a:solidFill>
                <a:cs typeface="Tahoma"/>
              </a:rPr>
              <a:t>face</a:t>
            </a:r>
            <a:r>
              <a:rPr sz="2400" spc="30" dirty="0">
                <a:solidFill>
                  <a:srgbClr val="22373A"/>
                </a:solidFill>
                <a:cs typeface="Tahoma"/>
              </a:rPr>
              <a:t> </a:t>
            </a:r>
            <a:r>
              <a:rPr sz="2400" spc="-59" dirty="0">
                <a:solidFill>
                  <a:srgbClr val="22373A"/>
                </a:solidFill>
                <a:cs typeface="Tahoma"/>
              </a:rPr>
              <a:t>of</a:t>
            </a:r>
            <a:r>
              <a:rPr lang="en-GB" sz="2400" spc="-59" dirty="0">
                <a:solidFill>
                  <a:srgbClr val="22373A"/>
                </a:solidFill>
                <a:cs typeface="Tahoma"/>
              </a:rPr>
              <a:t> </a:t>
            </a:r>
            <a:r>
              <a:rPr sz="2400" spc="-50" dirty="0">
                <a:solidFill>
                  <a:srgbClr val="22373A"/>
                </a:solidFill>
                <a:cs typeface="Tahoma"/>
              </a:rPr>
              <a:t>intermittent</a:t>
            </a:r>
            <a:r>
              <a:rPr sz="2400" spc="20" dirty="0">
                <a:solidFill>
                  <a:srgbClr val="22373A"/>
                </a:solidFill>
                <a:cs typeface="Tahoma"/>
              </a:rPr>
              <a:t> </a:t>
            </a:r>
            <a:r>
              <a:rPr sz="2400" spc="-109" dirty="0">
                <a:solidFill>
                  <a:srgbClr val="22373A"/>
                </a:solidFill>
                <a:cs typeface="Tahoma"/>
              </a:rPr>
              <a:t>energy?</a:t>
            </a:r>
            <a:endParaRPr sz="2400" dirty="0">
              <a:cs typeface="Tahoma"/>
            </a:endParaRPr>
          </a:p>
          <a:p>
            <a:pPr marL="374997" indent="-351088">
              <a:spcBef>
                <a:spcPts val="476"/>
              </a:spcBef>
              <a:buFont typeface="Wingdings" pitchFamily="2" charset="2"/>
              <a:buChar char="q"/>
              <a:tabLst>
                <a:tab pos="376255" algn="l"/>
              </a:tabLst>
            </a:pPr>
            <a:r>
              <a:rPr sz="2400" spc="-69" dirty="0">
                <a:solidFill>
                  <a:srgbClr val="22373A"/>
                </a:solidFill>
                <a:cs typeface="Tahoma"/>
              </a:rPr>
              <a:t>Transiently</a:t>
            </a:r>
            <a:r>
              <a:rPr sz="2400" spc="40" dirty="0">
                <a:solidFill>
                  <a:srgbClr val="22373A"/>
                </a:solidFill>
                <a:cs typeface="Tahoma"/>
              </a:rPr>
              <a:t> </a:t>
            </a:r>
            <a:r>
              <a:rPr sz="2400" spc="-139" dirty="0">
                <a:solidFill>
                  <a:srgbClr val="22373A"/>
                </a:solidFill>
                <a:cs typeface="Tahoma"/>
              </a:rPr>
              <a:t>powered</a:t>
            </a:r>
            <a:r>
              <a:rPr sz="2400" spc="50" dirty="0">
                <a:solidFill>
                  <a:srgbClr val="22373A"/>
                </a:solidFill>
                <a:cs typeface="Tahoma"/>
              </a:rPr>
              <a:t> </a:t>
            </a:r>
            <a:r>
              <a:rPr sz="2400" spc="-59" dirty="0">
                <a:solidFill>
                  <a:srgbClr val="22373A"/>
                </a:solidFill>
                <a:cs typeface="Tahoma"/>
              </a:rPr>
              <a:t>computation</a:t>
            </a:r>
            <a:r>
              <a:rPr sz="2400" spc="50" dirty="0">
                <a:solidFill>
                  <a:srgbClr val="22373A"/>
                </a:solidFill>
                <a:cs typeface="Tahoma"/>
              </a:rPr>
              <a:t> </a:t>
            </a:r>
            <a:r>
              <a:rPr sz="2400" spc="-99" dirty="0">
                <a:solidFill>
                  <a:srgbClr val="22373A"/>
                </a:solidFill>
                <a:cs typeface="Tahoma"/>
              </a:rPr>
              <a:t>requires</a:t>
            </a:r>
            <a:r>
              <a:rPr sz="2400" spc="50" dirty="0">
                <a:solidFill>
                  <a:srgbClr val="22373A"/>
                </a:solidFill>
                <a:cs typeface="Tahoma"/>
              </a:rPr>
              <a:t> </a:t>
            </a:r>
            <a:r>
              <a:rPr sz="2400" spc="-79" dirty="0">
                <a:solidFill>
                  <a:srgbClr val="22373A"/>
                </a:solidFill>
                <a:cs typeface="Tahoma"/>
              </a:rPr>
              <a:t>different</a:t>
            </a:r>
            <a:r>
              <a:rPr sz="2400" spc="40" dirty="0">
                <a:solidFill>
                  <a:srgbClr val="22373A"/>
                </a:solidFill>
                <a:cs typeface="Tahoma"/>
              </a:rPr>
              <a:t> </a:t>
            </a:r>
            <a:r>
              <a:rPr sz="2400" spc="-69" dirty="0">
                <a:solidFill>
                  <a:srgbClr val="22373A"/>
                </a:solidFill>
                <a:cs typeface="Tahoma"/>
              </a:rPr>
              <a:t>primitives</a:t>
            </a:r>
            <a:r>
              <a:rPr lang="en-GB" sz="2400" spc="-69" dirty="0">
                <a:solidFill>
                  <a:srgbClr val="22373A"/>
                </a:solidFill>
                <a:cs typeface="Tahoma"/>
              </a:rPr>
              <a:t>.</a:t>
            </a:r>
            <a:endParaRPr sz="2400" dirty="0">
              <a:cs typeface="Tahoma"/>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llustration of components and connections for a Industry 4.0 Smart Factory  | Download Scientific Diagram">
            <a:extLst>
              <a:ext uri="{FF2B5EF4-FFF2-40B4-BE49-F238E27FC236}">
                <a16:creationId xmlns:a16="http://schemas.microsoft.com/office/drawing/2014/main" id="{8168F4B5-76BC-5059-303F-239DF71C9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508" y="2793442"/>
            <a:ext cx="7074483" cy="3720346"/>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Is</a:t>
            </a:r>
            <a:r>
              <a:rPr spc="188" dirty="0"/>
              <a:t> </a:t>
            </a:r>
            <a:r>
              <a:rPr spc="50" dirty="0"/>
              <a:t>it</a:t>
            </a:r>
            <a:r>
              <a:rPr spc="198" dirty="0"/>
              <a:t> </a:t>
            </a:r>
            <a:r>
              <a:rPr spc="-69" dirty="0"/>
              <a:t>just</a:t>
            </a:r>
            <a:r>
              <a:rPr spc="198" dirty="0"/>
              <a:t> </a:t>
            </a:r>
            <a:r>
              <a:rPr spc="-79" dirty="0"/>
              <a:t>a</a:t>
            </a:r>
            <a:r>
              <a:rPr spc="198" dirty="0"/>
              <a:t> </a:t>
            </a:r>
            <a:r>
              <a:rPr spc="-79" dirty="0"/>
              <a:t>marketing</a:t>
            </a:r>
            <a:r>
              <a:rPr spc="188" dirty="0"/>
              <a:t> </a:t>
            </a:r>
            <a:r>
              <a:rPr spc="-149" dirty="0"/>
              <a:t>exercise?</a:t>
            </a:r>
          </a:p>
        </p:txBody>
      </p:sp>
      <p:sp>
        <p:nvSpPr>
          <p:cNvPr id="5" name="Content Placeholder 4">
            <a:extLst>
              <a:ext uri="{FF2B5EF4-FFF2-40B4-BE49-F238E27FC236}">
                <a16:creationId xmlns:a16="http://schemas.microsoft.com/office/drawing/2014/main" id="{0BAB54BB-B319-CE79-0153-AD3C4DD9CFAB}"/>
              </a:ext>
            </a:extLst>
          </p:cNvPr>
          <p:cNvSpPr>
            <a:spLocks noGrp="1"/>
          </p:cNvSpPr>
          <p:nvPr>
            <p:ph idx="1"/>
          </p:nvPr>
        </p:nvSpPr>
        <p:spPr/>
        <p:txBody>
          <a:bodyPr/>
          <a:lstStyle/>
          <a:p>
            <a:r>
              <a:rPr lang="en-US" dirty="0"/>
              <a:t> Cyber-Physical Systems</a:t>
            </a:r>
          </a:p>
          <a:p>
            <a:r>
              <a:rPr lang="en-US" dirty="0"/>
              <a:t> Industry 4.0</a:t>
            </a:r>
          </a:p>
          <a:p>
            <a:r>
              <a:rPr lang="en-US" dirty="0"/>
              <a:t> M2M (machine-to-machine)</a:t>
            </a:r>
          </a:p>
          <a:p>
            <a:r>
              <a:rPr lang="en-US" dirty="0"/>
              <a:t> V2V (vehicle-to-vehicle)</a:t>
            </a:r>
          </a:p>
          <a:p>
            <a:r>
              <a:rPr lang="en-US" dirty="0"/>
              <a:t> V2X (vehicle-to-anything)</a:t>
            </a:r>
          </a:p>
          <a:p>
            <a:r>
              <a:rPr lang="en-US" dirty="0"/>
              <a:t> Wireless Sensor Networks</a:t>
            </a:r>
          </a:p>
          <a:p>
            <a:pPr marL="0" indent="0">
              <a:buNone/>
            </a:pPr>
            <a:endParaRPr lang="en-US" dirty="0"/>
          </a:p>
        </p:txBody>
      </p:sp>
      <p:sp>
        <p:nvSpPr>
          <p:cNvPr id="8" name="TextBox 7">
            <a:extLst>
              <a:ext uri="{FF2B5EF4-FFF2-40B4-BE49-F238E27FC236}">
                <a16:creationId xmlns:a16="http://schemas.microsoft.com/office/drawing/2014/main" id="{ADF0E57A-E2AE-09DA-3DD8-BDFBE232B35D}"/>
              </a:ext>
            </a:extLst>
          </p:cNvPr>
          <p:cNvSpPr txBox="1"/>
          <p:nvPr/>
        </p:nvSpPr>
        <p:spPr>
          <a:xfrm>
            <a:off x="130628" y="6581001"/>
            <a:ext cx="12115817" cy="246221"/>
          </a:xfrm>
          <a:prstGeom prst="rect">
            <a:avLst/>
          </a:prstGeom>
          <a:noFill/>
        </p:spPr>
        <p:txBody>
          <a:bodyPr wrap="none" rtlCol="0">
            <a:spAutoFit/>
          </a:bodyPr>
          <a:lstStyle/>
          <a:p>
            <a:r>
              <a:rPr lang="en-GB" sz="1000" i="1" dirty="0">
                <a:solidFill>
                  <a:schemeClr val="bg1"/>
                </a:solidFill>
              </a:rPr>
              <a:t>[1] </a:t>
            </a:r>
            <a:r>
              <a:rPr lang="en-GB" sz="1000" dirty="0">
                <a:solidFill>
                  <a:schemeClr val="bg1"/>
                </a:solidFill>
              </a:rPr>
              <a:t>Balderas, David, et al. "Empowering Digital Twin for Industry 4.0 using metaheuristic optimization algorithms: case study PCB drilling optimization." </a:t>
            </a:r>
            <a:r>
              <a:rPr lang="en-GB" sz="1000" i="1" dirty="0">
                <a:solidFill>
                  <a:schemeClr val="bg1"/>
                </a:solidFill>
              </a:rPr>
              <a:t>The International Journal of Advanced Manufacturing Technology</a:t>
            </a:r>
            <a:r>
              <a:rPr lang="en-GB" sz="1000" dirty="0">
                <a:solidFill>
                  <a:schemeClr val="bg1"/>
                </a:solidFill>
              </a:rPr>
              <a:t> 113 (2021)</a:t>
            </a:r>
            <a:endParaRPr lang="en-US" sz="1000" i="1" dirty="0">
              <a:solidFill>
                <a:schemeClr val="bg1"/>
              </a:solidFill>
            </a:endParaRPr>
          </a:p>
        </p:txBody>
      </p:sp>
      <p:sp>
        <p:nvSpPr>
          <p:cNvPr id="9" name="TextBox 8">
            <a:extLst>
              <a:ext uri="{FF2B5EF4-FFF2-40B4-BE49-F238E27FC236}">
                <a16:creationId xmlns:a16="http://schemas.microsoft.com/office/drawing/2014/main" id="{6EFEDED5-484A-112B-019D-50A85A1CB565}"/>
              </a:ext>
            </a:extLst>
          </p:cNvPr>
          <p:cNvSpPr txBox="1"/>
          <p:nvPr/>
        </p:nvSpPr>
        <p:spPr>
          <a:xfrm>
            <a:off x="11480755" y="6136975"/>
            <a:ext cx="442750" cy="369332"/>
          </a:xfrm>
          <a:prstGeom prst="rect">
            <a:avLst/>
          </a:prstGeom>
          <a:noFill/>
        </p:spPr>
        <p:txBody>
          <a:bodyPr wrap="none" rtlCol="0">
            <a:spAutoFit/>
          </a:bodyPr>
          <a:lstStyle/>
          <a:p>
            <a:r>
              <a:rPr lang="en-US" dirty="0"/>
              <a:t>[1]</a:t>
            </a:r>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Energy-aware</a:t>
            </a:r>
            <a:r>
              <a:rPr spc="208" dirty="0"/>
              <a:t> </a:t>
            </a:r>
            <a:r>
              <a:rPr spc="-69" dirty="0"/>
              <a:t>operating</a:t>
            </a:r>
            <a:r>
              <a:rPr spc="208" dirty="0"/>
              <a:t> </a:t>
            </a:r>
            <a:r>
              <a:rPr spc="-168" dirty="0"/>
              <a:t>systems</a:t>
            </a:r>
          </a:p>
        </p:txBody>
      </p:sp>
      <p:sp>
        <p:nvSpPr>
          <p:cNvPr id="3" name="object 3"/>
          <p:cNvSpPr txBox="1"/>
          <p:nvPr/>
        </p:nvSpPr>
        <p:spPr>
          <a:xfrm>
            <a:off x="838200" y="2525124"/>
            <a:ext cx="11260015" cy="1302814"/>
          </a:xfrm>
          <a:prstGeom prst="rect">
            <a:avLst/>
          </a:prstGeom>
        </p:spPr>
        <p:txBody>
          <a:bodyPr vert="horz" wrap="square" lIns="0" tIns="25167" rIns="0" bIns="0" rtlCol="0">
            <a:spAutoFit/>
          </a:bodyPr>
          <a:lstStyle/>
          <a:p>
            <a:pPr marL="374997" marR="59144" indent="-351088">
              <a:lnSpc>
                <a:spcPct val="118000"/>
              </a:lnSpc>
              <a:spcBef>
                <a:spcPts val="198"/>
              </a:spcBef>
              <a:buFont typeface="Wingdings" pitchFamily="2" charset="2"/>
              <a:buChar char="q"/>
              <a:tabLst>
                <a:tab pos="376255" algn="l"/>
              </a:tabLst>
            </a:pPr>
            <a:r>
              <a:rPr sz="2400" spc="-10" dirty="0">
                <a:solidFill>
                  <a:srgbClr val="22373A"/>
                </a:solidFill>
                <a:cs typeface="Tahoma"/>
              </a:rPr>
              <a:t>As</a:t>
            </a:r>
            <a:r>
              <a:rPr sz="2400" spc="20" dirty="0">
                <a:solidFill>
                  <a:srgbClr val="22373A"/>
                </a:solidFill>
                <a:cs typeface="Tahoma"/>
              </a:rPr>
              <a:t> </a:t>
            </a:r>
            <a:r>
              <a:rPr sz="2400" spc="-129" dirty="0">
                <a:solidFill>
                  <a:srgbClr val="22373A"/>
                </a:solidFill>
                <a:cs typeface="Tahoma"/>
              </a:rPr>
              <a:t>power</a:t>
            </a:r>
            <a:r>
              <a:rPr sz="2400" spc="30" dirty="0">
                <a:solidFill>
                  <a:srgbClr val="22373A"/>
                </a:solidFill>
                <a:cs typeface="Tahoma"/>
              </a:rPr>
              <a:t> </a:t>
            </a:r>
            <a:r>
              <a:rPr sz="2400" spc="-89" dirty="0">
                <a:solidFill>
                  <a:srgbClr val="22373A"/>
                </a:solidFill>
                <a:cs typeface="Tahoma"/>
              </a:rPr>
              <a:t>can</a:t>
            </a:r>
            <a:r>
              <a:rPr sz="2400" spc="30" dirty="0">
                <a:solidFill>
                  <a:srgbClr val="22373A"/>
                </a:solidFill>
                <a:cs typeface="Tahoma"/>
              </a:rPr>
              <a:t> </a:t>
            </a:r>
            <a:r>
              <a:rPr sz="2400" spc="-109" dirty="0">
                <a:solidFill>
                  <a:srgbClr val="22373A"/>
                </a:solidFill>
                <a:cs typeface="Tahoma"/>
              </a:rPr>
              <a:t>be</a:t>
            </a:r>
            <a:r>
              <a:rPr sz="2400" spc="20" dirty="0">
                <a:solidFill>
                  <a:srgbClr val="22373A"/>
                </a:solidFill>
                <a:cs typeface="Tahoma"/>
              </a:rPr>
              <a:t> </a:t>
            </a:r>
            <a:r>
              <a:rPr sz="2400" spc="-119" dirty="0">
                <a:solidFill>
                  <a:srgbClr val="22373A"/>
                </a:solidFill>
                <a:cs typeface="Tahoma"/>
              </a:rPr>
              <a:t>removed</a:t>
            </a:r>
            <a:r>
              <a:rPr sz="2400" spc="30" dirty="0">
                <a:solidFill>
                  <a:srgbClr val="22373A"/>
                </a:solidFill>
                <a:cs typeface="Tahoma"/>
              </a:rPr>
              <a:t> </a:t>
            </a:r>
            <a:r>
              <a:rPr sz="2400" spc="-30" dirty="0">
                <a:solidFill>
                  <a:srgbClr val="22373A"/>
                </a:solidFill>
                <a:cs typeface="Tahoma"/>
              </a:rPr>
              <a:t>at</a:t>
            </a:r>
            <a:r>
              <a:rPr sz="2400" spc="30" dirty="0">
                <a:solidFill>
                  <a:srgbClr val="22373A"/>
                </a:solidFill>
                <a:cs typeface="Tahoma"/>
              </a:rPr>
              <a:t> </a:t>
            </a:r>
            <a:r>
              <a:rPr sz="2400" spc="-99" dirty="0">
                <a:solidFill>
                  <a:srgbClr val="22373A"/>
                </a:solidFill>
                <a:cs typeface="Tahoma"/>
              </a:rPr>
              <a:t>any</a:t>
            </a:r>
            <a:r>
              <a:rPr sz="2400" spc="20" dirty="0">
                <a:solidFill>
                  <a:srgbClr val="22373A"/>
                </a:solidFill>
                <a:cs typeface="Tahoma"/>
              </a:rPr>
              <a:t> </a:t>
            </a:r>
            <a:r>
              <a:rPr sz="2400" spc="-59" dirty="0">
                <a:solidFill>
                  <a:srgbClr val="22373A"/>
                </a:solidFill>
                <a:cs typeface="Tahoma"/>
              </a:rPr>
              <a:t>time,</a:t>
            </a:r>
            <a:r>
              <a:rPr sz="2400" spc="30" dirty="0">
                <a:solidFill>
                  <a:srgbClr val="22373A"/>
                </a:solidFill>
                <a:cs typeface="Tahoma"/>
              </a:rPr>
              <a:t> </a:t>
            </a:r>
            <a:r>
              <a:rPr sz="2400" spc="-79" dirty="0">
                <a:solidFill>
                  <a:srgbClr val="22373A"/>
                </a:solidFill>
                <a:cs typeface="Tahoma"/>
              </a:rPr>
              <a:t>operations</a:t>
            </a:r>
            <a:r>
              <a:rPr sz="2400" spc="30" dirty="0">
                <a:solidFill>
                  <a:srgbClr val="22373A"/>
                </a:solidFill>
                <a:cs typeface="Tahoma"/>
              </a:rPr>
              <a:t> </a:t>
            </a:r>
            <a:r>
              <a:rPr sz="2400" spc="-149" dirty="0">
                <a:solidFill>
                  <a:srgbClr val="22373A"/>
                </a:solidFill>
                <a:cs typeface="Tahoma"/>
              </a:rPr>
              <a:t>need</a:t>
            </a:r>
            <a:r>
              <a:rPr sz="2400" spc="20" dirty="0">
                <a:solidFill>
                  <a:srgbClr val="22373A"/>
                </a:solidFill>
                <a:cs typeface="Tahoma"/>
              </a:rPr>
              <a:t> </a:t>
            </a:r>
            <a:r>
              <a:rPr sz="2400" spc="-30" dirty="0">
                <a:solidFill>
                  <a:srgbClr val="22373A"/>
                </a:solidFill>
                <a:cs typeface="Tahoma"/>
              </a:rPr>
              <a:t>to</a:t>
            </a:r>
            <a:r>
              <a:rPr sz="2400" spc="30" dirty="0">
                <a:solidFill>
                  <a:srgbClr val="22373A"/>
                </a:solidFill>
                <a:cs typeface="Tahoma"/>
              </a:rPr>
              <a:t> </a:t>
            </a:r>
            <a:r>
              <a:rPr sz="2400" spc="-109" dirty="0">
                <a:solidFill>
                  <a:srgbClr val="22373A"/>
                </a:solidFill>
                <a:cs typeface="Tahoma"/>
              </a:rPr>
              <a:t>be </a:t>
            </a:r>
            <a:r>
              <a:rPr sz="2400" spc="-654" dirty="0">
                <a:solidFill>
                  <a:srgbClr val="22373A"/>
                </a:solidFill>
                <a:cs typeface="Tahoma"/>
              </a:rPr>
              <a:t> </a:t>
            </a:r>
            <a:r>
              <a:rPr sz="2400" spc="-50" dirty="0">
                <a:solidFill>
                  <a:srgbClr val="22373A"/>
                </a:solidFill>
                <a:cs typeface="Tahoma"/>
              </a:rPr>
              <a:t>atomic</a:t>
            </a:r>
            <a:r>
              <a:rPr sz="2400" spc="20" dirty="0">
                <a:solidFill>
                  <a:srgbClr val="22373A"/>
                </a:solidFill>
                <a:cs typeface="Tahoma"/>
              </a:rPr>
              <a:t> </a:t>
            </a:r>
            <a:r>
              <a:rPr sz="2400" spc="-99" dirty="0">
                <a:solidFill>
                  <a:srgbClr val="22373A"/>
                </a:solidFill>
                <a:cs typeface="Tahoma"/>
              </a:rPr>
              <a:t>and</a:t>
            </a:r>
            <a:r>
              <a:rPr sz="2400" spc="30" dirty="0">
                <a:solidFill>
                  <a:srgbClr val="22373A"/>
                </a:solidFill>
                <a:cs typeface="Tahoma"/>
              </a:rPr>
              <a:t> </a:t>
            </a:r>
            <a:r>
              <a:rPr lang="en-GB" sz="2400" spc="-69" dirty="0">
                <a:solidFill>
                  <a:srgbClr val="22373A"/>
                </a:solidFill>
                <a:cs typeface="Tahoma"/>
              </a:rPr>
              <a:t>rollback-able</a:t>
            </a:r>
            <a:endParaRPr sz="2400" dirty="0">
              <a:cs typeface="Tahoma"/>
            </a:endParaRPr>
          </a:p>
          <a:p>
            <a:pPr marL="374997" indent="-351088">
              <a:spcBef>
                <a:spcPts val="476"/>
              </a:spcBef>
              <a:buFont typeface="Wingdings" pitchFamily="2" charset="2"/>
              <a:buChar char="q"/>
              <a:tabLst>
                <a:tab pos="376255" algn="l"/>
              </a:tabLst>
            </a:pPr>
            <a:r>
              <a:rPr sz="2400" spc="-50" dirty="0">
                <a:solidFill>
                  <a:srgbClr val="22373A"/>
                </a:solidFill>
                <a:cs typeface="Tahoma"/>
              </a:rPr>
              <a:t>State</a:t>
            </a:r>
            <a:r>
              <a:rPr sz="2400" spc="40" dirty="0">
                <a:solidFill>
                  <a:srgbClr val="22373A"/>
                </a:solidFill>
                <a:cs typeface="Tahoma"/>
              </a:rPr>
              <a:t> </a:t>
            </a:r>
            <a:r>
              <a:rPr sz="2400" spc="-50" dirty="0">
                <a:solidFill>
                  <a:srgbClr val="22373A"/>
                </a:solidFill>
                <a:cs typeface="Tahoma"/>
              </a:rPr>
              <a:t>(a</a:t>
            </a:r>
            <a:r>
              <a:rPr sz="2400" spc="40" dirty="0">
                <a:solidFill>
                  <a:srgbClr val="22373A"/>
                </a:solidFill>
                <a:cs typeface="Tahoma"/>
              </a:rPr>
              <a:t> </a:t>
            </a:r>
            <a:r>
              <a:rPr sz="2400" spc="-59" dirty="0">
                <a:solidFill>
                  <a:srgbClr val="22373A"/>
                </a:solidFill>
                <a:cs typeface="Tahoma"/>
              </a:rPr>
              <a:t>checkpoint)</a:t>
            </a:r>
            <a:r>
              <a:rPr sz="2400" spc="40" dirty="0">
                <a:solidFill>
                  <a:srgbClr val="22373A"/>
                </a:solidFill>
                <a:cs typeface="Tahoma"/>
              </a:rPr>
              <a:t> </a:t>
            </a:r>
            <a:r>
              <a:rPr sz="2400" spc="-69" dirty="0">
                <a:solidFill>
                  <a:srgbClr val="22373A"/>
                </a:solidFill>
                <a:cs typeface="Tahoma"/>
              </a:rPr>
              <a:t>is</a:t>
            </a:r>
            <a:r>
              <a:rPr sz="2400" spc="50" dirty="0">
                <a:solidFill>
                  <a:srgbClr val="22373A"/>
                </a:solidFill>
                <a:cs typeface="Tahoma"/>
              </a:rPr>
              <a:t> </a:t>
            </a:r>
            <a:r>
              <a:rPr sz="2400" spc="-99" dirty="0">
                <a:solidFill>
                  <a:srgbClr val="22373A"/>
                </a:solidFill>
                <a:cs typeface="Tahoma"/>
              </a:rPr>
              <a:t>stored</a:t>
            </a:r>
            <a:r>
              <a:rPr sz="2400" spc="4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69" dirty="0">
                <a:solidFill>
                  <a:srgbClr val="22373A"/>
                </a:solidFill>
                <a:cs typeface="Tahoma"/>
              </a:rPr>
              <a:t>non-volatile</a:t>
            </a:r>
            <a:r>
              <a:rPr sz="2400" spc="40" dirty="0">
                <a:solidFill>
                  <a:srgbClr val="22373A"/>
                </a:solidFill>
                <a:cs typeface="Tahoma"/>
              </a:rPr>
              <a:t> </a:t>
            </a:r>
            <a:r>
              <a:rPr sz="2400" spc="-129" dirty="0">
                <a:solidFill>
                  <a:srgbClr val="22373A"/>
                </a:solidFill>
                <a:cs typeface="Tahoma"/>
              </a:rPr>
              <a:t>memory</a:t>
            </a:r>
            <a:endParaRPr sz="2400" dirty="0">
              <a:cs typeface="Tahoma"/>
            </a:endParaRPr>
          </a:p>
          <a:p>
            <a:pPr marL="374997" marR="10067" indent="-351088">
              <a:lnSpc>
                <a:spcPct val="118000"/>
              </a:lnSpc>
              <a:buFont typeface="Wingdings" pitchFamily="2" charset="2"/>
              <a:buChar char="q"/>
              <a:tabLst>
                <a:tab pos="376255" algn="l"/>
              </a:tabLst>
            </a:pPr>
            <a:r>
              <a:rPr sz="2400" spc="-119" dirty="0">
                <a:solidFill>
                  <a:srgbClr val="22373A"/>
                </a:solidFill>
                <a:cs typeface="Tahoma"/>
              </a:rPr>
              <a:t>However,</a:t>
            </a:r>
            <a:r>
              <a:rPr sz="2400" spc="30" dirty="0">
                <a:solidFill>
                  <a:srgbClr val="22373A"/>
                </a:solidFill>
                <a:cs typeface="Tahoma"/>
              </a:rPr>
              <a:t> </a:t>
            </a:r>
            <a:r>
              <a:rPr sz="2400" spc="-50" dirty="0">
                <a:solidFill>
                  <a:srgbClr val="22373A"/>
                </a:solidFill>
                <a:cs typeface="Tahoma"/>
              </a:rPr>
              <a:t>this</a:t>
            </a:r>
            <a:r>
              <a:rPr sz="2400" spc="40" dirty="0">
                <a:solidFill>
                  <a:srgbClr val="22373A"/>
                </a:solidFill>
                <a:cs typeface="Tahoma"/>
              </a:rPr>
              <a:t> </a:t>
            </a:r>
            <a:r>
              <a:rPr sz="2400" spc="-79" dirty="0">
                <a:solidFill>
                  <a:srgbClr val="22373A"/>
                </a:solidFill>
                <a:cs typeface="Tahoma"/>
              </a:rPr>
              <a:t>costs</a:t>
            </a:r>
            <a:r>
              <a:rPr sz="2400" spc="40" dirty="0">
                <a:solidFill>
                  <a:srgbClr val="22373A"/>
                </a:solidFill>
                <a:cs typeface="Tahoma"/>
              </a:rPr>
              <a:t> </a:t>
            </a:r>
            <a:r>
              <a:rPr sz="2400" spc="-149" dirty="0">
                <a:solidFill>
                  <a:srgbClr val="22373A"/>
                </a:solidFill>
                <a:cs typeface="Tahoma"/>
              </a:rPr>
              <a:t>energy,</a:t>
            </a:r>
            <a:r>
              <a:rPr sz="2400" spc="30" dirty="0">
                <a:solidFill>
                  <a:srgbClr val="22373A"/>
                </a:solidFill>
                <a:cs typeface="Tahoma"/>
              </a:rPr>
              <a:t> </a:t>
            </a:r>
            <a:r>
              <a:rPr sz="2400" spc="-129" dirty="0">
                <a:solidFill>
                  <a:srgbClr val="22373A"/>
                </a:solidFill>
                <a:cs typeface="Tahoma"/>
              </a:rPr>
              <a:t>so</a:t>
            </a:r>
            <a:r>
              <a:rPr sz="2400" spc="40" dirty="0">
                <a:solidFill>
                  <a:srgbClr val="22373A"/>
                </a:solidFill>
                <a:cs typeface="Tahoma"/>
              </a:rPr>
              <a:t> </a:t>
            </a:r>
            <a:r>
              <a:rPr sz="2400" spc="-109" dirty="0">
                <a:solidFill>
                  <a:srgbClr val="22373A"/>
                </a:solidFill>
                <a:cs typeface="Tahoma"/>
              </a:rPr>
              <a:t>a</a:t>
            </a:r>
            <a:r>
              <a:rPr sz="2400" spc="40" dirty="0">
                <a:solidFill>
                  <a:srgbClr val="22373A"/>
                </a:solidFill>
                <a:cs typeface="Tahoma"/>
              </a:rPr>
              <a:t> </a:t>
            </a:r>
            <a:r>
              <a:rPr sz="2400" spc="-79" dirty="0">
                <a:solidFill>
                  <a:srgbClr val="22373A"/>
                </a:solidFill>
                <a:cs typeface="Tahoma"/>
              </a:rPr>
              <a:t>tradeoff</a:t>
            </a:r>
            <a:r>
              <a:rPr sz="2400" spc="30" dirty="0">
                <a:solidFill>
                  <a:srgbClr val="22373A"/>
                </a:solidFill>
                <a:cs typeface="Tahoma"/>
              </a:rPr>
              <a:t> </a:t>
            </a:r>
            <a:r>
              <a:rPr sz="2400" spc="-149" dirty="0">
                <a:solidFill>
                  <a:srgbClr val="22373A"/>
                </a:solidFill>
                <a:cs typeface="Tahoma"/>
              </a:rPr>
              <a:t>needs</a:t>
            </a:r>
            <a:r>
              <a:rPr sz="2400" spc="40" dirty="0">
                <a:solidFill>
                  <a:srgbClr val="22373A"/>
                </a:solidFill>
                <a:cs typeface="Tahoma"/>
              </a:rPr>
              <a:t> </a:t>
            </a:r>
            <a:r>
              <a:rPr sz="2400" spc="-30" dirty="0">
                <a:solidFill>
                  <a:srgbClr val="22373A"/>
                </a:solidFill>
                <a:cs typeface="Tahoma"/>
              </a:rPr>
              <a:t>to</a:t>
            </a:r>
            <a:r>
              <a:rPr sz="2400" spc="40" dirty="0">
                <a:solidFill>
                  <a:srgbClr val="22373A"/>
                </a:solidFill>
                <a:cs typeface="Tahoma"/>
              </a:rPr>
              <a:t> </a:t>
            </a:r>
            <a:r>
              <a:rPr sz="2400" spc="-109" dirty="0">
                <a:solidFill>
                  <a:srgbClr val="22373A"/>
                </a:solidFill>
                <a:cs typeface="Tahoma"/>
              </a:rPr>
              <a:t>be</a:t>
            </a:r>
            <a:r>
              <a:rPr sz="2400" spc="40" dirty="0">
                <a:solidFill>
                  <a:srgbClr val="22373A"/>
                </a:solidFill>
                <a:cs typeface="Tahoma"/>
              </a:rPr>
              <a:t> </a:t>
            </a:r>
            <a:r>
              <a:rPr sz="2400" spc="-129" dirty="0">
                <a:solidFill>
                  <a:srgbClr val="22373A"/>
                </a:solidFill>
                <a:cs typeface="Tahoma"/>
              </a:rPr>
              <a:t>made</a:t>
            </a:r>
            <a:r>
              <a:rPr sz="2400" spc="30" dirty="0">
                <a:solidFill>
                  <a:srgbClr val="22373A"/>
                </a:solidFill>
                <a:cs typeface="Tahoma"/>
              </a:rPr>
              <a:t> </a:t>
            </a:r>
            <a:r>
              <a:rPr sz="2400" spc="-129" dirty="0">
                <a:solidFill>
                  <a:srgbClr val="22373A"/>
                </a:solidFill>
                <a:cs typeface="Tahoma"/>
              </a:rPr>
              <a:t>as </a:t>
            </a:r>
            <a:r>
              <a:rPr sz="2400" spc="-644" dirty="0">
                <a:solidFill>
                  <a:srgbClr val="22373A"/>
                </a:solidFill>
                <a:cs typeface="Tahoma"/>
              </a:rPr>
              <a:t> </a:t>
            </a:r>
            <a:r>
              <a:rPr sz="2400" spc="-30" dirty="0">
                <a:solidFill>
                  <a:srgbClr val="22373A"/>
                </a:solidFill>
                <a:cs typeface="Tahoma"/>
              </a:rPr>
              <a:t>to</a:t>
            </a:r>
            <a:r>
              <a:rPr sz="2400" spc="20" dirty="0">
                <a:solidFill>
                  <a:srgbClr val="22373A"/>
                </a:solidFill>
                <a:cs typeface="Tahoma"/>
              </a:rPr>
              <a:t> </a:t>
            </a:r>
            <a:r>
              <a:rPr sz="2400" spc="-139" dirty="0">
                <a:solidFill>
                  <a:srgbClr val="22373A"/>
                </a:solidFill>
                <a:cs typeface="Tahoma"/>
              </a:rPr>
              <a:t>how</a:t>
            </a:r>
            <a:r>
              <a:rPr sz="2400" spc="30" dirty="0">
                <a:solidFill>
                  <a:srgbClr val="22373A"/>
                </a:solidFill>
                <a:cs typeface="Tahoma"/>
              </a:rPr>
              <a:t> </a:t>
            </a:r>
            <a:r>
              <a:rPr sz="2400" spc="-79" dirty="0">
                <a:solidFill>
                  <a:srgbClr val="22373A"/>
                </a:solidFill>
                <a:cs typeface="Tahoma"/>
              </a:rPr>
              <a:t>often</a:t>
            </a:r>
            <a:r>
              <a:rPr sz="2400" spc="30" dirty="0">
                <a:solidFill>
                  <a:srgbClr val="22373A"/>
                </a:solidFill>
                <a:cs typeface="Tahoma"/>
              </a:rPr>
              <a:t> </a:t>
            </a:r>
            <a:r>
              <a:rPr sz="2400" spc="-50" dirty="0">
                <a:solidFill>
                  <a:srgbClr val="22373A"/>
                </a:solidFill>
                <a:cs typeface="Tahoma"/>
              </a:rPr>
              <a:t>this</a:t>
            </a:r>
            <a:r>
              <a:rPr sz="2400" spc="30" dirty="0">
                <a:solidFill>
                  <a:srgbClr val="22373A"/>
                </a:solidFill>
                <a:cs typeface="Tahoma"/>
              </a:rPr>
              <a:t> </a:t>
            </a:r>
            <a:r>
              <a:rPr sz="2400" spc="-69" dirty="0">
                <a:solidFill>
                  <a:srgbClr val="22373A"/>
                </a:solidFill>
                <a:cs typeface="Tahoma"/>
              </a:rPr>
              <a:t>is</a:t>
            </a:r>
            <a:r>
              <a:rPr sz="2400" spc="20" dirty="0">
                <a:solidFill>
                  <a:srgbClr val="22373A"/>
                </a:solidFill>
                <a:cs typeface="Tahoma"/>
              </a:rPr>
              <a:t> </a:t>
            </a:r>
            <a:r>
              <a:rPr sz="2400" spc="-119" dirty="0">
                <a:solidFill>
                  <a:srgbClr val="22373A"/>
                </a:solidFill>
                <a:cs typeface="Tahoma"/>
              </a:rPr>
              <a:t>done</a:t>
            </a:r>
            <a:endParaRPr sz="2400" dirty="0">
              <a:cs typeface="Tahoma"/>
            </a:endParaRPr>
          </a:p>
        </p:txBody>
      </p:sp>
    </p:spTree>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Example:</a:t>
            </a:r>
            <a:r>
              <a:rPr spc="347" dirty="0"/>
              <a:t> </a:t>
            </a:r>
            <a:r>
              <a:rPr spc="-50" dirty="0"/>
              <a:t>HarvOS</a:t>
            </a:r>
          </a:p>
        </p:txBody>
      </p:sp>
      <p:pic>
        <p:nvPicPr>
          <p:cNvPr id="3" name="object 3"/>
          <p:cNvPicPr/>
          <p:nvPr/>
        </p:nvPicPr>
        <p:blipFill>
          <a:blip r:embed="rId3" cstate="print"/>
          <a:stretch>
            <a:fillRect/>
          </a:stretch>
        </p:blipFill>
        <p:spPr>
          <a:xfrm>
            <a:off x="3970899" y="605183"/>
            <a:ext cx="4250201" cy="3261111"/>
          </a:xfrm>
          <a:prstGeom prst="rect">
            <a:avLst/>
          </a:prstGeom>
        </p:spPr>
      </p:pic>
      <p:sp>
        <p:nvSpPr>
          <p:cNvPr id="4" name="object 4"/>
          <p:cNvSpPr txBox="1"/>
          <p:nvPr/>
        </p:nvSpPr>
        <p:spPr>
          <a:xfrm>
            <a:off x="2166077" y="3897656"/>
            <a:ext cx="7757719" cy="2718856"/>
          </a:xfrm>
          <a:prstGeom prst="rect">
            <a:avLst/>
          </a:prstGeom>
        </p:spPr>
        <p:txBody>
          <a:bodyPr vert="horz" wrap="square" lIns="0" tIns="85568" rIns="0" bIns="0" rtlCol="0">
            <a:spAutoFit/>
          </a:bodyPr>
          <a:lstStyle/>
          <a:p>
            <a:pPr marL="624156" indent="-352346">
              <a:spcBef>
                <a:spcPts val="674"/>
              </a:spcBef>
              <a:buFont typeface="Wingdings" pitchFamily="2" charset="2"/>
              <a:buChar char="q"/>
              <a:tabLst>
                <a:tab pos="625415" algn="l"/>
              </a:tabLst>
            </a:pPr>
            <a:r>
              <a:rPr sz="2180" spc="-40" dirty="0">
                <a:solidFill>
                  <a:srgbClr val="22373A"/>
                </a:solidFill>
                <a:cs typeface="Tahoma"/>
              </a:rPr>
              <a:t>HarvOS</a:t>
            </a:r>
            <a:r>
              <a:rPr sz="2180" spc="30" dirty="0">
                <a:solidFill>
                  <a:srgbClr val="22373A"/>
                </a:solidFill>
                <a:cs typeface="Tahoma"/>
              </a:rPr>
              <a:t> </a:t>
            </a:r>
            <a:r>
              <a:rPr sz="2180" spc="-69" dirty="0">
                <a:solidFill>
                  <a:srgbClr val="22373A"/>
                </a:solidFill>
                <a:cs typeface="Tahoma"/>
              </a:rPr>
              <a:t>is</a:t>
            </a:r>
            <a:r>
              <a:rPr sz="2180" spc="30" dirty="0">
                <a:solidFill>
                  <a:srgbClr val="22373A"/>
                </a:solidFill>
                <a:cs typeface="Tahoma"/>
              </a:rPr>
              <a:t> </a:t>
            </a:r>
            <a:r>
              <a:rPr sz="2180" spc="-109" dirty="0">
                <a:solidFill>
                  <a:srgbClr val="22373A"/>
                </a:solidFill>
                <a:cs typeface="Tahoma"/>
              </a:rPr>
              <a:t>an</a:t>
            </a:r>
            <a:r>
              <a:rPr sz="2180" spc="30" dirty="0">
                <a:solidFill>
                  <a:srgbClr val="22373A"/>
                </a:solidFill>
                <a:cs typeface="Tahoma"/>
              </a:rPr>
              <a:t> </a:t>
            </a:r>
            <a:r>
              <a:rPr sz="2180" spc="10" dirty="0">
                <a:solidFill>
                  <a:srgbClr val="22373A"/>
                </a:solidFill>
                <a:cs typeface="Tahoma"/>
              </a:rPr>
              <a:t>OS</a:t>
            </a:r>
            <a:r>
              <a:rPr sz="2180" spc="30" dirty="0">
                <a:solidFill>
                  <a:srgbClr val="22373A"/>
                </a:solidFill>
                <a:cs typeface="Tahoma"/>
              </a:rPr>
              <a:t> </a:t>
            </a:r>
            <a:r>
              <a:rPr sz="2180" spc="-89" dirty="0">
                <a:solidFill>
                  <a:srgbClr val="22373A"/>
                </a:solidFill>
                <a:cs typeface="Tahoma"/>
              </a:rPr>
              <a:t>for</a:t>
            </a:r>
            <a:r>
              <a:rPr sz="2180" spc="30" dirty="0">
                <a:solidFill>
                  <a:srgbClr val="22373A"/>
                </a:solidFill>
                <a:cs typeface="Tahoma"/>
              </a:rPr>
              <a:t> </a:t>
            </a:r>
            <a:r>
              <a:rPr sz="2180" spc="-59" dirty="0">
                <a:solidFill>
                  <a:srgbClr val="22373A"/>
                </a:solidFill>
                <a:cs typeface="Tahoma"/>
              </a:rPr>
              <a:t>transiently</a:t>
            </a:r>
            <a:r>
              <a:rPr sz="2180" spc="30" dirty="0">
                <a:solidFill>
                  <a:srgbClr val="22373A"/>
                </a:solidFill>
                <a:cs typeface="Tahoma"/>
              </a:rPr>
              <a:t> </a:t>
            </a:r>
            <a:r>
              <a:rPr sz="2180" spc="-139" dirty="0">
                <a:solidFill>
                  <a:srgbClr val="22373A"/>
                </a:solidFill>
                <a:cs typeface="Tahoma"/>
              </a:rPr>
              <a:t>powered</a:t>
            </a:r>
            <a:r>
              <a:rPr sz="2180" spc="30" dirty="0">
                <a:solidFill>
                  <a:srgbClr val="22373A"/>
                </a:solidFill>
                <a:cs typeface="Tahoma"/>
              </a:rPr>
              <a:t> </a:t>
            </a:r>
            <a:r>
              <a:rPr sz="2180" spc="-59" dirty="0">
                <a:solidFill>
                  <a:srgbClr val="22373A"/>
                </a:solidFill>
                <a:cs typeface="Tahoma"/>
              </a:rPr>
              <a:t>computation</a:t>
            </a:r>
            <a:r>
              <a:rPr sz="2378" spc="-87" baseline="27777" dirty="0">
                <a:solidFill>
                  <a:srgbClr val="22373A"/>
                </a:solidFill>
                <a:cs typeface="Arial"/>
              </a:rPr>
              <a:t>5</a:t>
            </a:r>
            <a:endParaRPr sz="2378" baseline="27777" dirty="0">
              <a:cs typeface="Arial"/>
            </a:endParaRPr>
          </a:p>
          <a:p>
            <a:pPr marL="624156" marR="60402" indent="-351088">
              <a:lnSpc>
                <a:spcPct val="118000"/>
              </a:lnSpc>
              <a:buFont typeface="Wingdings" pitchFamily="2" charset="2"/>
              <a:buChar char="q"/>
              <a:tabLst>
                <a:tab pos="625415" algn="l"/>
              </a:tabLst>
            </a:pPr>
            <a:r>
              <a:rPr sz="2180" spc="-89" dirty="0">
                <a:solidFill>
                  <a:srgbClr val="22373A"/>
                </a:solidFill>
                <a:cs typeface="Tahoma"/>
              </a:rPr>
              <a:t>It</a:t>
            </a:r>
            <a:r>
              <a:rPr sz="2180" spc="30" dirty="0">
                <a:solidFill>
                  <a:srgbClr val="22373A"/>
                </a:solidFill>
                <a:cs typeface="Tahoma"/>
              </a:rPr>
              <a:t> </a:t>
            </a:r>
            <a:r>
              <a:rPr sz="2180" spc="-59" dirty="0">
                <a:solidFill>
                  <a:srgbClr val="22373A"/>
                </a:solidFill>
                <a:cs typeface="Tahoma"/>
              </a:rPr>
              <a:t>heuristically</a:t>
            </a:r>
            <a:r>
              <a:rPr sz="2180" spc="30" dirty="0">
                <a:solidFill>
                  <a:srgbClr val="22373A"/>
                </a:solidFill>
                <a:cs typeface="Tahoma"/>
              </a:rPr>
              <a:t> </a:t>
            </a:r>
            <a:r>
              <a:rPr sz="2180" spc="-109" dirty="0">
                <a:solidFill>
                  <a:srgbClr val="22373A"/>
                </a:solidFill>
                <a:cs typeface="Tahoma"/>
              </a:rPr>
              <a:t>decides</a:t>
            </a:r>
            <a:r>
              <a:rPr sz="2180" spc="30" dirty="0">
                <a:solidFill>
                  <a:srgbClr val="22373A"/>
                </a:solidFill>
                <a:cs typeface="Tahoma"/>
              </a:rPr>
              <a:t> </a:t>
            </a:r>
            <a:r>
              <a:rPr sz="2180" spc="-139" dirty="0">
                <a:solidFill>
                  <a:srgbClr val="22373A"/>
                </a:solidFill>
                <a:cs typeface="Tahoma"/>
              </a:rPr>
              <a:t>how</a:t>
            </a:r>
            <a:r>
              <a:rPr sz="2180" spc="40" dirty="0">
                <a:solidFill>
                  <a:srgbClr val="22373A"/>
                </a:solidFill>
                <a:cs typeface="Tahoma"/>
              </a:rPr>
              <a:t> </a:t>
            </a:r>
            <a:r>
              <a:rPr sz="2180" spc="-109" dirty="0">
                <a:solidFill>
                  <a:srgbClr val="22373A"/>
                </a:solidFill>
                <a:cs typeface="Tahoma"/>
              </a:rPr>
              <a:t>many</a:t>
            </a:r>
            <a:r>
              <a:rPr sz="2180" spc="30" dirty="0">
                <a:solidFill>
                  <a:srgbClr val="22373A"/>
                </a:solidFill>
                <a:cs typeface="Tahoma"/>
              </a:rPr>
              <a:t> </a:t>
            </a:r>
            <a:r>
              <a:rPr sz="2180" spc="-89" dirty="0">
                <a:solidFill>
                  <a:srgbClr val="22373A"/>
                </a:solidFill>
                <a:cs typeface="Tahoma"/>
              </a:rPr>
              <a:t>cycles</a:t>
            </a:r>
            <a:r>
              <a:rPr sz="2180" spc="30" dirty="0">
                <a:solidFill>
                  <a:srgbClr val="22373A"/>
                </a:solidFill>
                <a:cs typeface="Tahoma"/>
              </a:rPr>
              <a:t> </a:t>
            </a:r>
            <a:r>
              <a:rPr sz="2180" spc="-30" dirty="0">
                <a:solidFill>
                  <a:srgbClr val="22373A"/>
                </a:solidFill>
                <a:cs typeface="Tahoma"/>
              </a:rPr>
              <a:t>to</a:t>
            </a:r>
            <a:r>
              <a:rPr sz="2180" spc="40" dirty="0">
                <a:solidFill>
                  <a:srgbClr val="22373A"/>
                </a:solidFill>
                <a:cs typeface="Tahoma"/>
              </a:rPr>
              <a:t> </a:t>
            </a:r>
            <a:r>
              <a:rPr sz="2180" spc="-89" dirty="0">
                <a:solidFill>
                  <a:srgbClr val="22373A"/>
                </a:solidFill>
                <a:cs typeface="Tahoma"/>
              </a:rPr>
              <a:t>run</a:t>
            </a:r>
            <a:r>
              <a:rPr sz="2180" spc="30" dirty="0">
                <a:solidFill>
                  <a:srgbClr val="22373A"/>
                </a:solidFill>
                <a:cs typeface="Tahoma"/>
              </a:rPr>
              <a:t> </a:t>
            </a:r>
            <a:r>
              <a:rPr sz="2180" spc="-109" dirty="0">
                <a:solidFill>
                  <a:srgbClr val="22373A"/>
                </a:solidFill>
                <a:cs typeface="Tahoma"/>
              </a:rPr>
              <a:t>before</a:t>
            </a:r>
            <a:r>
              <a:rPr lang="en-GB" sz="2180" spc="-109" dirty="0">
                <a:solidFill>
                  <a:srgbClr val="22373A"/>
                </a:solidFill>
                <a:cs typeface="Tahoma"/>
              </a:rPr>
              <a:t> </a:t>
            </a:r>
            <a:r>
              <a:rPr sz="2180" spc="-59" dirty="0">
                <a:solidFill>
                  <a:srgbClr val="22373A"/>
                </a:solidFill>
                <a:cs typeface="Tahoma"/>
              </a:rPr>
              <a:t>checkpointing.</a:t>
            </a:r>
            <a:r>
              <a:rPr sz="2180" spc="268" dirty="0">
                <a:solidFill>
                  <a:srgbClr val="22373A"/>
                </a:solidFill>
                <a:cs typeface="Tahoma"/>
              </a:rPr>
              <a:t> </a:t>
            </a:r>
            <a:r>
              <a:rPr sz="2180" spc="-79" dirty="0">
                <a:solidFill>
                  <a:srgbClr val="22373A"/>
                </a:solidFill>
                <a:cs typeface="Tahoma"/>
              </a:rPr>
              <a:t>When</a:t>
            </a:r>
            <a:r>
              <a:rPr sz="2180" spc="20" dirty="0">
                <a:solidFill>
                  <a:srgbClr val="22373A"/>
                </a:solidFill>
                <a:cs typeface="Tahoma"/>
              </a:rPr>
              <a:t> </a:t>
            </a:r>
            <a:r>
              <a:rPr sz="2180" spc="-129" dirty="0">
                <a:solidFill>
                  <a:srgbClr val="22373A"/>
                </a:solidFill>
                <a:cs typeface="Tahoma"/>
              </a:rPr>
              <a:t>power</a:t>
            </a:r>
            <a:r>
              <a:rPr sz="2180" spc="30" dirty="0">
                <a:solidFill>
                  <a:srgbClr val="22373A"/>
                </a:solidFill>
                <a:cs typeface="Tahoma"/>
              </a:rPr>
              <a:t> </a:t>
            </a:r>
            <a:r>
              <a:rPr sz="2180" spc="-69" dirty="0">
                <a:solidFill>
                  <a:srgbClr val="22373A"/>
                </a:solidFill>
                <a:cs typeface="Tahoma"/>
              </a:rPr>
              <a:t>is</a:t>
            </a:r>
            <a:r>
              <a:rPr sz="2180" spc="20" dirty="0">
                <a:solidFill>
                  <a:srgbClr val="22373A"/>
                </a:solidFill>
                <a:cs typeface="Tahoma"/>
              </a:rPr>
              <a:t> </a:t>
            </a:r>
            <a:r>
              <a:rPr sz="2180" spc="-99" dirty="0">
                <a:solidFill>
                  <a:srgbClr val="22373A"/>
                </a:solidFill>
                <a:cs typeface="Tahoma"/>
              </a:rPr>
              <a:t>restored,</a:t>
            </a:r>
            <a:r>
              <a:rPr sz="2180" spc="30" dirty="0">
                <a:solidFill>
                  <a:srgbClr val="22373A"/>
                </a:solidFill>
                <a:cs typeface="Tahoma"/>
              </a:rPr>
              <a:t> </a:t>
            </a:r>
            <a:r>
              <a:rPr sz="2180" spc="-79" dirty="0">
                <a:solidFill>
                  <a:srgbClr val="22373A"/>
                </a:solidFill>
                <a:cs typeface="Tahoma"/>
              </a:rPr>
              <a:t>the</a:t>
            </a:r>
            <a:r>
              <a:rPr sz="2180" spc="20" dirty="0">
                <a:solidFill>
                  <a:srgbClr val="22373A"/>
                </a:solidFill>
                <a:cs typeface="Tahoma"/>
              </a:rPr>
              <a:t> </a:t>
            </a:r>
            <a:r>
              <a:rPr sz="2180" spc="-109" dirty="0">
                <a:solidFill>
                  <a:srgbClr val="22373A"/>
                </a:solidFill>
                <a:cs typeface="Tahoma"/>
              </a:rPr>
              <a:t>system</a:t>
            </a:r>
            <a:r>
              <a:rPr sz="2180" spc="30" dirty="0">
                <a:solidFill>
                  <a:srgbClr val="22373A"/>
                </a:solidFill>
                <a:cs typeface="Tahoma"/>
              </a:rPr>
              <a:t> </a:t>
            </a:r>
            <a:r>
              <a:rPr sz="2180" spc="-99" dirty="0">
                <a:solidFill>
                  <a:srgbClr val="22373A"/>
                </a:solidFill>
                <a:cs typeface="Tahoma"/>
              </a:rPr>
              <a:t>carries</a:t>
            </a:r>
            <a:r>
              <a:rPr sz="2180" spc="20" dirty="0">
                <a:solidFill>
                  <a:srgbClr val="22373A"/>
                </a:solidFill>
                <a:cs typeface="Tahoma"/>
              </a:rPr>
              <a:t> </a:t>
            </a:r>
            <a:r>
              <a:rPr sz="2180" spc="-109" dirty="0">
                <a:solidFill>
                  <a:srgbClr val="22373A"/>
                </a:solidFill>
                <a:cs typeface="Tahoma"/>
              </a:rPr>
              <a:t>on</a:t>
            </a:r>
            <a:endParaRPr sz="2180" dirty="0">
              <a:cs typeface="Tahoma"/>
            </a:endParaRPr>
          </a:p>
          <a:p>
            <a:pPr marL="75503">
              <a:spcBef>
                <a:spcPts val="466"/>
              </a:spcBef>
              <a:tabLst>
                <a:tab pos="624156" algn="l"/>
                <a:tab pos="3698375" algn="l"/>
              </a:tabLst>
            </a:pPr>
            <a:r>
              <a:rPr sz="2180" u="sng" spc="-10" dirty="0">
                <a:solidFill>
                  <a:srgbClr val="22373A"/>
                </a:solidFill>
                <a:uFill>
                  <a:solidFill>
                    <a:srgbClr val="394B4E"/>
                  </a:solidFill>
                </a:uFill>
                <a:cs typeface="Times New Roman"/>
              </a:rPr>
              <a:t> 	</a:t>
            </a:r>
            <a:r>
              <a:rPr sz="2180" u="sng" spc="-79" dirty="0">
                <a:solidFill>
                  <a:srgbClr val="22373A"/>
                </a:solidFill>
                <a:uFill>
                  <a:solidFill>
                    <a:srgbClr val="394B4E"/>
                  </a:solidFill>
                </a:uFill>
                <a:cs typeface="Tahoma"/>
              </a:rPr>
              <a:t>from</a:t>
            </a:r>
            <a:r>
              <a:rPr sz="2180" u="sng" spc="-10" dirty="0">
                <a:solidFill>
                  <a:srgbClr val="22373A"/>
                </a:solidFill>
                <a:uFill>
                  <a:solidFill>
                    <a:srgbClr val="394B4E"/>
                  </a:solidFill>
                </a:uFill>
                <a:cs typeface="Tahoma"/>
              </a:rPr>
              <a:t> </a:t>
            </a:r>
            <a:r>
              <a:rPr sz="2180" u="sng" spc="-79" dirty="0">
                <a:solidFill>
                  <a:srgbClr val="22373A"/>
                </a:solidFill>
                <a:uFill>
                  <a:solidFill>
                    <a:srgbClr val="394B4E"/>
                  </a:solidFill>
                </a:uFill>
                <a:cs typeface="Tahoma"/>
              </a:rPr>
              <a:t>the</a:t>
            </a:r>
            <a:r>
              <a:rPr sz="2180" u="sng" dirty="0">
                <a:solidFill>
                  <a:srgbClr val="22373A"/>
                </a:solidFill>
                <a:uFill>
                  <a:solidFill>
                    <a:srgbClr val="394B4E"/>
                  </a:solidFill>
                </a:uFill>
                <a:cs typeface="Tahoma"/>
              </a:rPr>
              <a:t> </a:t>
            </a:r>
            <a:r>
              <a:rPr sz="2180" u="sng" spc="-50" dirty="0">
                <a:solidFill>
                  <a:srgbClr val="22373A"/>
                </a:solidFill>
                <a:uFill>
                  <a:solidFill>
                    <a:srgbClr val="394B4E"/>
                  </a:solidFill>
                </a:uFill>
                <a:cs typeface="Tahoma"/>
              </a:rPr>
              <a:t>last</a:t>
            </a:r>
            <a:r>
              <a:rPr sz="2180" u="sng" dirty="0">
                <a:solidFill>
                  <a:srgbClr val="22373A"/>
                </a:solidFill>
                <a:uFill>
                  <a:solidFill>
                    <a:srgbClr val="394B4E"/>
                  </a:solidFill>
                </a:uFill>
                <a:cs typeface="Tahoma"/>
              </a:rPr>
              <a:t> </a:t>
            </a:r>
            <a:r>
              <a:rPr sz="2180" u="sng" spc="-59" dirty="0">
                <a:solidFill>
                  <a:srgbClr val="22373A"/>
                </a:solidFill>
                <a:uFill>
                  <a:solidFill>
                    <a:srgbClr val="394B4E"/>
                  </a:solidFill>
                </a:uFill>
                <a:cs typeface="Tahoma"/>
              </a:rPr>
              <a:t>checkpoint</a:t>
            </a:r>
            <a:r>
              <a:rPr sz="2180" u="sng" spc="-59" dirty="0">
                <a:solidFill>
                  <a:srgbClr val="22373A"/>
                </a:solidFill>
                <a:uFill>
                  <a:solidFill>
                    <a:srgbClr val="394B4E"/>
                  </a:solidFill>
                </a:uFill>
                <a:latin typeface="Tahoma"/>
                <a:cs typeface="Tahoma"/>
              </a:rPr>
              <a:t>	</a:t>
            </a:r>
            <a:endParaRPr sz="2180" dirty="0">
              <a:latin typeface="Tahoma"/>
              <a:cs typeface="Tahoma"/>
            </a:endParaRPr>
          </a:p>
          <a:p>
            <a:pPr marL="75503" marR="103185" indent="67952">
              <a:lnSpc>
                <a:spcPct val="113399"/>
              </a:lnSpc>
              <a:spcBef>
                <a:spcPts val="159"/>
              </a:spcBef>
            </a:pPr>
            <a:r>
              <a:rPr sz="1784" spc="-73" baseline="27777" dirty="0">
                <a:solidFill>
                  <a:srgbClr val="394B4E"/>
                </a:solidFill>
                <a:latin typeface="Arial"/>
                <a:cs typeface="Arial"/>
              </a:rPr>
              <a:t>5</a:t>
            </a:r>
            <a:r>
              <a:rPr sz="1585" spc="-50" dirty="0">
                <a:solidFill>
                  <a:srgbClr val="22373A"/>
                </a:solidFill>
                <a:latin typeface="Arial"/>
                <a:cs typeface="Arial"/>
              </a:rPr>
              <a:t>Naveed</a:t>
            </a:r>
            <a:r>
              <a:rPr sz="1585" spc="119" dirty="0">
                <a:solidFill>
                  <a:srgbClr val="22373A"/>
                </a:solidFill>
                <a:latin typeface="Arial"/>
                <a:cs typeface="Arial"/>
              </a:rPr>
              <a:t> </a:t>
            </a:r>
            <a:r>
              <a:rPr sz="1585" spc="-20" dirty="0">
                <a:solidFill>
                  <a:srgbClr val="22373A"/>
                </a:solidFill>
                <a:latin typeface="Arial"/>
                <a:cs typeface="Arial"/>
              </a:rPr>
              <a:t>Anwar</a:t>
            </a:r>
            <a:r>
              <a:rPr sz="1585" spc="119" dirty="0">
                <a:solidFill>
                  <a:srgbClr val="22373A"/>
                </a:solidFill>
                <a:latin typeface="Arial"/>
                <a:cs typeface="Arial"/>
              </a:rPr>
              <a:t> </a:t>
            </a:r>
            <a:r>
              <a:rPr sz="1585" spc="50" dirty="0">
                <a:solidFill>
                  <a:srgbClr val="22373A"/>
                </a:solidFill>
                <a:latin typeface="Arial"/>
                <a:cs typeface="Arial"/>
              </a:rPr>
              <a:t>Bhatti</a:t>
            </a:r>
            <a:r>
              <a:rPr sz="1585" spc="129" dirty="0">
                <a:solidFill>
                  <a:srgbClr val="22373A"/>
                </a:solidFill>
                <a:latin typeface="Arial"/>
                <a:cs typeface="Arial"/>
              </a:rPr>
              <a:t> </a:t>
            </a:r>
            <a:r>
              <a:rPr sz="1585" spc="-40" dirty="0">
                <a:solidFill>
                  <a:srgbClr val="22373A"/>
                </a:solidFill>
                <a:latin typeface="Arial"/>
                <a:cs typeface="Arial"/>
              </a:rPr>
              <a:t>and</a:t>
            </a:r>
            <a:r>
              <a:rPr sz="1585" spc="119" dirty="0">
                <a:solidFill>
                  <a:srgbClr val="22373A"/>
                </a:solidFill>
                <a:latin typeface="Arial"/>
                <a:cs typeface="Arial"/>
              </a:rPr>
              <a:t> </a:t>
            </a:r>
            <a:r>
              <a:rPr sz="1585" spc="-30" dirty="0">
                <a:solidFill>
                  <a:srgbClr val="22373A"/>
                </a:solidFill>
                <a:latin typeface="Arial"/>
                <a:cs typeface="Arial"/>
              </a:rPr>
              <a:t>Luca</a:t>
            </a:r>
            <a:r>
              <a:rPr sz="1585" spc="119" dirty="0">
                <a:solidFill>
                  <a:srgbClr val="22373A"/>
                </a:solidFill>
                <a:latin typeface="Arial"/>
                <a:cs typeface="Arial"/>
              </a:rPr>
              <a:t> </a:t>
            </a:r>
            <a:r>
              <a:rPr sz="1585" spc="40" dirty="0">
                <a:solidFill>
                  <a:srgbClr val="22373A"/>
                </a:solidFill>
                <a:latin typeface="Arial"/>
                <a:cs typeface="Arial"/>
              </a:rPr>
              <a:t>Mottola.</a:t>
            </a:r>
            <a:r>
              <a:rPr sz="1585" spc="327" dirty="0">
                <a:solidFill>
                  <a:srgbClr val="22373A"/>
                </a:solidFill>
                <a:latin typeface="Arial"/>
                <a:cs typeface="Arial"/>
              </a:rPr>
              <a:t> </a:t>
            </a:r>
            <a:r>
              <a:rPr sz="1585" spc="10" dirty="0">
                <a:solidFill>
                  <a:srgbClr val="22373A"/>
                </a:solidFill>
                <a:latin typeface="Arial"/>
                <a:cs typeface="Arial"/>
              </a:rPr>
              <a:t>“HarvOS:</a:t>
            </a:r>
            <a:r>
              <a:rPr sz="1585" spc="119" dirty="0">
                <a:solidFill>
                  <a:srgbClr val="22373A"/>
                </a:solidFill>
                <a:latin typeface="Arial"/>
                <a:cs typeface="Arial"/>
              </a:rPr>
              <a:t> </a:t>
            </a:r>
            <a:r>
              <a:rPr sz="1585" spc="10" dirty="0">
                <a:solidFill>
                  <a:srgbClr val="22373A"/>
                </a:solidFill>
                <a:latin typeface="Arial"/>
                <a:cs typeface="Arial"/>
              </a:rPr>
              <a:t>Efficient</a:t>
            </a:r>
            <a:r>
              <a:rPr sz="1585" spc="119" dirty="0">
                <a:solidFill>
                  <a:srgbClr val="22373A"/>
                </a:solidFill>
                <a:latin typeface="Arial"/>
                <a:cs typeface="Arial"/>
              </a:rPr>
              <a:t> </a:t>
            </a:r>
            <a:r>
              <a:rPr sz="1585" spc="-59" dirty="0">
                <a:solidFill>
                  <a:srgbClr val="22373A"/>
                </a:solidFill>
                <a:latin typeface="Arial"/>
                <a:cs typeface="Arial"/>
              </a:rPr>
              <a:t>code</a:t>
            </a:r>
            <a:r>
              <a:rPr sz="1585" spc="129" dirty="0">
                <a:solidFill>
                  <a:srgbClr val="22373A"/>
                </a:solidFill>
                <a:latin typeface="Arial"/>
                <a:cs typeface="Arial"/>
              </a:rPr>
              <a:t> </a:t>
            </a:r>
            <a:r>
              <a:rPr sz="1585" spc="10" dirty="0">
                <a:solidFill>
                  <a:srgbClr val="22373A"/>
                </a:solidFill>
                <a:latin typeface="Arial"/>
                <a:cs typeface="Arial"/>
              </a:rPr>
              <a:t>instrumentation </a:t>
            </a:r>
            <a:r>
              <a:rPr sz="1585" spc="20" dirty="0">
                <a:solidFill>
                  <a:srgbClr val="22373A"/>
                </a:solidFill>
                <a:latin typeface="Arial"/>
                <a:cs typeface="Arial"/>
              </a:rPr>
              <a:t> </a:t>
            </a:r>
            <a:r>
              <a:rPr sz="1585" dirty="0">
                <a:solidFill>
                  <a:srgbClr val="22373A"/>
                </a:solidFill>
                <a:latin typeface="Arial"/>
                <a:cs typeface="Arial"/>
              </a:rPr>
              <a:t>for </a:t>
            </a:r>
            <a:r>
              <a:rPr sz="1585" spc="-20" dirty="0">
                <a:solidFill>
                  <a:srgbClr val="22373A"/>
                </a:solidFill>
                <a:latin typeface="Arial"/>
                <a:cs typeface="Arial"/>
              </a:rPr>
              <a:t>transiently-powered</a:t>
            </a:r>
            <a:r>
              <a:rPr sz="1585" spc="-10" dirty="0">
                <a:solidFill>
                  <a:srgbClr val="22373A"/>
                </a:solidFill>
                <a:latin typeface="Arial"/>
                <a:cs typeface="Arial"/>
              </a:rPr>
              <a:t> </a:t>
            </a:r>
            <a:r>
              <a:rPr sz="1585" spc="-59" dirty="0">
                <a:solidFill>
                  <a:srgbClr val="22373A"/>
                </a:solidFill>
                <a:latin typeface="Arial"/>
                <a:cs typeface="Arial"/>
              </a:rPr>
              <a:t>embedded</a:t>
            </a:r>
            <a:r>
              <a:rPr sz="1585" spc="-50" dirty="0">
                <a:solidFill>
                  <a:srgbClr val="22373A"/>
                </a:solidFill>
                <a:latin typeface="Arial"/>
                <a:cs typeface="Arial"/>
              </a:rPr>
              <a:t> sensing”.</a:t>
            </a:r>
            <a:r>
              <a:rPr sz="1585" spc="-40" dirty="0">
                <a:solidFill>
                  <a:srgbClr val="22373A"/>
                </a:solidFill>
                <a:latin typeface="Arial"/>
                <a:cs typeface="Arial"/>
              </a:rPr>
              <a:t> </a:t>
            </a:r>
            <a:r>
              <a:rPr sz="1585" spc="10" dirty="0">
                <a:solidFill>
                  <a:srgbClr val="6E7B7D"/>
                </a:solidFill>
                <a:latin typeface="Arial"/>
                <a:cs typeface="Arial"/>
              </a:rPr>
              <a:t>In:</a:t>
            </a:r>
            <a:r>
              <a:rPr sz="1585" spc="20" dirty="0">
                <a:solidFill>
                  <a:srgbClr val="6E7B7D"/>
                </a:solidFill>
                <a:latin typeface="Arial"/>
                <a:cs typeface="Arial"/>
              </a:rPr>
              <a:t> </a:t>
            </a:r>
            <a:r>
              <a:rPr sz="1585" i="1" spc="-50" dirty="0">
                <a:solidFill>
                  <a:srgbClr val="6E7B7D"/>
                </a:solidFill>
                <a:latin typeface="Arial"/>
                <a:cs typeface="Arial"/>
              </a:rPr>
              <a:t>Proceedings</a:t>
            </a:r>
            <a:r>
              <a:rPr sz="1585" i="1" spc="-40" dirty="0">
                <a:solidFill>
                  <a:srgbClr val="6E7B7D"/>
                </a:solidFill>
                <a:latin typeface="Arial"/>
                <a:cs typeface="Arial"/>
              </a:rPr>
              <a:t> </a:t>
            </a:r>
            <a:r>
              <a:rPr sz="1585" i="1" spc="10" dirty="0">
                <a:solidFill>
                  <a:srgbClr val="6E7B7D"/>
                </a:solidFill>
                <a:latin typeface="Arial"/>
                <a:cs typeface="Arial"/>
              </a:rPr>
              <a:t>of </a:t>
            </a:r>
            <a:r>
              <a:rPr sz="1585" i="1" dirty="0">
                <a:solidFill>
                  <a:srgbClr val="6E7B7D"/>
                </a:solidFill>
                <a:latin typeface="Arial"/>
                <a:cs typeface="Arial"/>
              </a:rPr>
              <a:t>the </a:t>
            </a:r>
            <a:r>
              <a:rPr sz="1585" i="1" spc="10" dirty="0">
                <a:solidFill>
                  <a:srgbClr val="6E7B7D"/>
                </a:solidFill>
                <a:latin typeface="Arial"/>
                <a:cs typeface="Arial"/>
              </a:rPr>
              <a:t>16th </a:t>
            </a:r>
            <a:r>
              <a:rPr sz="1585" i="1" spc="40" dirty="0">
                <a:solidFill>
                  <a:srgbClr val="6E7B7D"/>
                </a:solidFill>
                <a:latin typeface="Arial"/>
                <a:cs typeface="Arial"/>
              </a:rPr>
              <a:t>ACM/IEEE </a:t>
            </a:r>
            <a:r>
              <a:rPr sz="1585" i="1" spc="50" dirty="0">
                <a:solidFill>
                  <a:srgbClr val="6E7B7D"/>
                </a:solidFill>
                <a:latin typeface="Arial"/>
                <a:cs typeface="Arial"/>
              </a:rPr>
              <a:t> </a:t>
            </a:r>
            <a:r>
              <a:rPr sz="1585" i="1" dirty="0">
                <a:solidFill>
                  <a:srgbClr val="6E7B7D"/>
                </a:solidFill>
                <a:latin typeface="Arial"/>
                <a:cs typeface="Arial"/>
              </a:rPr>
              <a:t>International </a:t>
            </a:r>
            <a:r>
              <a:rPr sz="1585" i="1" spc="-50" dirty="0">
                <a:solidFill>
                  <a:srgbClr val="6E7B7D"/>
                </a:solidFill>
                <a:latin typeface="Arial"/>
                <a:cs typeface="Arial"/>
              </a:rPr>
              <a:t>Conference</a:t>
            </a:r>
            <a:r>
              <a:rPr sz="1585" i="1" spc="-40" dirty="0">
                <a:solidFill>
                  <a:srgbClr val="6E7B7D"/>
                </a:solidFill>
                <a:latin typeface="Arial"/>
                <a:cs typeface="Arial"/>
              </a:rPr>
              <a:t> </a:t>
            </a:r>
            <a:r>
              <a:rPr sz="1585" i="1" spc="-30" dirty="0">
                <a:solidFill>
                  <a:srgbClr val="6E7B7D"/>
                </a:solidFill>
                <a:latin typeface="Arial"/>
                <a:cs typeface="Arial"/>
              </a:rPr>
              <a:t>on </a:t>
            </a:r>
            <a:r>
              <a:rPr sz="1585" i="1" spc="10" dirty="0">
                <a:solidFill>
                  <a:srgbClr val="6E7B7D"/>
                </a:solidFill>
                <a:latin typeface="Arial"/>
                <a:cs typeface="Arial"/>
              </a:rPr>
              <a:t>Information </a:t>
            </a:r>
            <a:r>
              <a:rPr sz="1585" i="1" spc="-50" dirty="0">
                <a:solidFill>
                  <a:srgbClr val="6E7B7D"/>
                </a:solidFill>
                <a:latin typeface="Arial"/>
                <a:cs typeface="Arial"/>
              </a:rPr>
              <a:t>Processing</a:t>
            </a:r>
            <a:r>
              <a:rPr sz="1585" i="1" spc="-40" dirty="0">
                <a:solidFill>
                  <a:srgbClr val="6E7B7D"/>
                </a:solidFill>
                <a:latin typeface="Arial"/>
                <a:cs typeface="Arial"/>
              </a:rPr>
              <a:t> </a:t>
            </a:r>
            <a:r>
              <a:rPr sz="1585" i="1" spc="10" dirty="0">
                <a:solidFill>
                  <a:srgbClr val="6E7B7D"/>
                </a:solidFill>
                <a:latin typeface="Arial"/>
                <a:cs typeface="Arial"/>
              </a:rPr>
              <a:t>in </a:t>
            </a:r>
            <a:r>
              <a:rPr sz="1585" i="1" spc="-79" dirty="0">
                <a:solidFill>
                  <a:srgbClr val="6E7B7D"/>
                </a:solidFill>
                <a:latin typeface="Arial"/>
                <a:cs typeface="Arial"/>
              </a:rPr>
              <a:t>Sensor</a:t>
            </a:r>
            <a:r>
              <a:rPr sz="1585" i="1" spc="-69" dirty="0">
                <a:solidFill>
                  <a:srgbClr val="6E7B7D"/>
                </a:solidFill>
                <a:latin typeface="Arial"/>
                <a:cs typeface="Arial"/>
              </a:rPr>
              <a:t> </a:t>
            </a:r>
            <a:r>
              <a:rPr sz="1585" i="1" spc="-30" dirty="0">
                <a:solidFill>
                  <a:srgbClr val="6E7B7D"/>
                </a:solidFill>
                <a:latin typeface="Arial"/>
                <a:cs typeface="Arial"/>
              </a:rPr>
              <a:t>Networks</a:t>
            </a:r>
            <a:r>
              <a:rPr sz="1585" spc="-30" dirty="0">
                <a:solidFill>
                  <a:srgbClr val="6E7B7D"/>
                </a:solidFill>
                <a:latin typeface="Arial"/>
                <a:cs typeface="Arial"/>
              </a:rPr>
              <a:t>.</a:t>
            </a:r>
            <a:r>
              <a:rPr sz="1585" spc="-20" dirty="0">
                <a:solidFill>
                  <a:srgbClr val="6E7B7D"/>
                </a:solidFill>
                <a:latin typeface="Arial"/>
                <a:cs typeface="Arial"/>
              </a:rPr>
              <a:t> </a:t>
            </a:r>
            <a:r>
              <a:rPr sz="1585" spc="20" dirty="0">
                <a:solidFill>
                  <a:srgbClr val="6E7B7D"/>
                </a:solidFill>
                <a:latin typeface="Arial"/>
                <a:cs typeface="Arial"/>
              </a:rPr>
              <a:t>ACM. </a:t>
            </a:r>
            <a:r>
              <a:rPr sz="1585" spc="-30" dirty="0">
                <a:solidFill>
                  <a:srgbClr val="6E7B7D"/>
                </a:solidFill>
                <a:latin typeface="Arial"/>
                <a:cs typeface="Arial"/>
              </a:rPr>
              <a:t>2017, </a:t>
            </a:r>
            <a:r>
              <a:rPr sz="1585" spc="-416" dirty="0">
                <a:solidFill>
                  <a:srgbClr val="6E7B7D"/>
                </a:solidFill>
                <a:latin typeface="Arial"/>
                <a:cs typeface="Arial"/>
              </a:rPr>
              <a:t> </a:t>
            </a:r>
            <a:r>
              <a:rPr sz="1585" spc="-10" dirty="0">
                <a:solidFill>
                  <a:srgbClr val="6E7B7D"/>
                </a:solidFill>
                <a:latin typeface="Arial"/>
                <a:cs typeface="Arial"/>
              </a:rPr>
              <a:t>pp.</a:t>
            </a:r>
            <a:r>
              <a:rPr sz="1585" spc="99" dirty="0">
                <a:solidFill>
                  <a:srgbClr val="6E7B7D"/>
                </a:solidFill>
                <a:latin typeface="Arial"/>
                <a:cs typeface="Arial"/>
              </a:rPr>
              <a:t> </a:t>
            </a:r>
            <a:r>
              <a:rPr sz="1585" spc="-40" dirty="0">
                <a:solidFill>
                  <a:srgbClr val="6E7B7D"/>
                </a:solidFill>
                <a:latin typeface="Arial"/>
                <a:cs typeface="Arial"/>
              </a:rPr>
              <a:t>209–219</a:t>
            </a:r>
            <a:r>
              <a:rPr sz="1585" spc="-40" dirty="0">
                <a:solidFill>
                  <a:srgbClr val="394B4E"/>
                </a:solidFill>
                <a:latin typeface="Arial"/>
                <a:cs typeface="Arial"/>
              </a:rPr>
              <a:t>.</a:t>
            </a:r>
            <a:endParaRPr sz="1585" dirty="0">
              <a:latin typeface="Arial"/>
              <a:cs typeface="Arial"/>
            </a:endParaRPr>
          </a:p>
        </p:txBody>
      </p:sp>
      <p:sp>
        <p:nvSpPr>
          <p:cNvPr id="5" name="object 5"/>
          <p:cNvSpPr txBox="1"/>
          <p:nvPr/>
        </p:nvSpPr>
        <p:spPr>
          <a:xfrm>
            <a:off x="10221067" y="6351437"/>
            <a:ext cx="264253" cy="268055"/>
          </a:xfrm>
          <a:prstGeom prst="rect">
            <a:avLst/>
          </a:prstGeom>
        </p:spPr>
        <p:txBody>
          <a:bodyPr vert="horz" wrap="square" lIns="0" tIns="23909" rIns="0" bIns="0" rtlCol="0">
            <a:spAutoFit/>
          </a:bodyPr>
          <a:lstStyle/>
          <a:p>
            <a:pPr marL="25168">
              <a:spcBef>
                <a:spcPts val="188"/>
              </a:spcBef>
            </a:pPr>
            <a:r>
              <a:rPr sz="1585" spc="-50" dirty="0">
                <a:solidFill>
                  <a:srgbClr val="22373A"/>
                </a:solidFill>
                <a:latin typeface="Arial"/>
                <a:cs typeface="Arial"/>
              </a:rPr>
              <a:t>39</a:t>
            </a:r>
            <a:endParaRPr sz="1585">
              <a:latin typeface="Arial"/>
              <a:cs typeface="Arial"/>
            </a:endParaRPr>
          </a:p>
        </p:txBody>
      </p:sp>
    </p:spTree>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99" dirty="0"/>
              <a:t>Summ</a:t>
            </a:r>
            <a:r>
              <a:rPr spc="-159" dirty="0"/>
              <a:t>a</a:t>
            </a:r>
            <a:r>
              <a:rPr spc="-99" dirty="0"/>
              <a:t>ry</a:t>
            </a:r>
          </a:p>
        </p:txBody>
      </p:sp>
      <p:sp>
        <p:nvSpPr>
          <p:cNvPr id="3" name="object 3"/>
          <p:cNvSpPr txBox="1"/>
          <p:nvPr/>
        </p:nvSpPr>
        <p:spPr>
          <a:xfrm>
            <a:off x="3114483" y="1194187"/>
            <a:ext cx="6425128" cy="3082096"/>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20" dirty="0">
                <a:solidFill>
                  <a:srgbClr val="22373A"/>
                </a:solidFill>
                <a:cs typeface="Tahoma"/>
              </a:rPr>
              <a:t>No</a:t>
            </a:r>
            <a:r>
              <a:rPr sz="2400" spc="30" dirty="0">
                <a:solidFill>
                  <a:srgbClr val="22373A"/>
                </a:solidFill>
                <a:cs typeface="Tahoma"/>
              </a:rPr>
              <a:t> </a:t>
            </a:r>
            <a:r>
              <a:rPr sz="2400" spc="-99" dirty="0">
                <a:solidFill>
                  <a:srgbClr val="22373A"/>
                </a:solidFill>
                <a:cs typeface="Tahoma"/>
              </a:rPr>
              <a:t>such</a:t>
            </a:r>
            <a:r>
              <a:rPr sz="2400" spc="30" dirty="0">
                <a:solidFill>
                  <a:srgbClr val="22373A"/>
                </a:solidFill>
                <a:cs typeface="Tahoma"/>
              </a:rPr>
              <a:t> </a:t>
            </a:r>
            <a:r>
              <a:rPr sz="2400" spc="-59" dirty="0">
                <a:solidFill>
                  <a:srgbClr val="22373A"/>
                </a:solidFill>
                <a:cs typeface="Tahoma"/>
              </a:rPr>
              <a:t>thing</a:t>
            </a:r>
            <a:r>
              <a:rPr sz="2400" spc="40" dirty="0">
                <a:solidFill>
                  <a:srgbClr val="22373A"/>
                </a:solidFill>
                <a:cs typeface="Tahoma"/>
              </a:rPr>
              <a:t> </a:t>
            </a:r>
            <a:r>
              <a:rPr sz="2400" spc="-129" dirty="0">
                <a:solidFill>
                  <a:srgbClr val="22373A"/>
                </a:solidFill>
                <a:cs typeface="Tahoma"/>
              </a:rPr>
              <a:t>as</a:t>
            </a:r>
            <a:r>
              <a:rPr sz="2400" spc="30" dirty="0">
                <a:solidFill>
                  <a:srgbClr val="22373A"/>
                </a:solidFill>
                <a:cs typeface="Tahoma"/>
              </a:rPr>
              <a:t> </a:t>
            </a:r>
            <a:r>
              <a:rPr sz="2400" spc="-109" dirty="0">
                <a:solidFill>
                  <a:srgbClr val="22373A"/>
                </a:solidFill>
                <a:cs typeface="Tahoma"/>
              </a:rPr>
              <a:t>a</a:t>
            </a:r>
            <a:r>
              <a:rPr sz="2400" spc="40" dirty="0">
                <a:solidFill>
                  <a:srgbClr val="22373A"/>
                </a:solidFill>
                <a:cs typeface="Tahoma"/>
              </a:rPr>
              <a:t> </a:t>
            </a:r>
            <a:r>
              <a:rPr sz="2400" dirty="0">
                <a:solidFill>
                  <a:srgbClr val="22373A"/>
                </a:solidFill>
                <a:cs typeface="Tahoma"/>
              </a:rPr>
              <a:t>“thing”</a:t>
            </a:r>
            <a:r>
              <a:rPr sz="2400" spc="3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79" dirty="0">
                <a:solidFill>
                  <a:srgbClr val="22373A"/>
                </a:solidFill>
                <a:cs typeface="Tahoma"/>
              </a:rPr>
              <a:t>the</a:t>
            </a:r>
            <a:r>
              <a:rPr sz="2400" spc="30" dirty="0">
                <a:solidFill>
                  <a:srgbClr val="22373A"/>
                </a:solidFill>
                <a:cs typeface="Tahoma"/>
              </a:rPr>
              <a:t> </a:t>
            </a:r>
            <a:r>
              <a:rPr sz="2400" spc="-99" dirty="0">
                <a:solidFill>
                  <a:srgbClr val="22373A"/>
                </a:solidFill>
                <a:cs typeface="Tahoma"/>
              </a:rPr>
              <a:t>Internet</a:t>
            </a:r>
            <a:r>
              <a:rPr sz="2400" spc="40" dirty="0">
                <a:solidFill>
                  <a:srgbClr val="22373A"/>
                </a:solidFill>
                <a:cs typeface="Tahoma"/>
              </a:rPr>
              <a:t> </a:t>
            </a:r>
            <a:r>
              <a:rPr sz="2400" spc="-69" dirty="0">
                <a:solidFill>
                  <a:srgbClr val="22373A"/>
                </a:solidFill>
                <a:cs typeface="Tahoma"/>
              </a:rPr>
              <a:t>of</a:t>
            </a:r>
            <a:r>
              <a:rPr sz="2400" spc="30" dirty="0">
                <a:solidFill>
                  <a:srgbClr val="22373A"/>
                </a:solidFill>
                <a:cs typeface="Tahoma"/>
              </a:rPr>
              <a:t> </a:t>
            </a:r>
            <a:r>
              <a:rPr sz="2400" spc="-50" dirty="0">
                <a:solidFill>
                  <a:srgbClr val="22373A"/>
                </a:solidFill>
                <a:cs typeface="Tahoma"/>
              </a:rPr>
              <a:t>Things</a:t>
            </a:r>
            <a:endParaRPr sz="2400" dirty="0">
              <a:cs typeface="Tahoma"/>
            </a:endParaRPr>
          </a:p>
          <a:p>
            <a:pPr marL="374997" indent="-351088">
              <a:spcBef>
                <a:spcPts val="466"/>
              </a:spcBef>
              <a:buFont typeface="Wingdings" pitchFamily="2" charset="2"/>
              <a:buChar char="q"/>
              <a:tabLst>
                <a:tab pos="376255" algn="l"/>
              </a:tabLst>
            </a:pPr>
            <a:r>
              <a:rPr sz="2400" spc="50" dirty="0">
                <a:solidFill>
                  <a:srgbClr val="22373A"/>
                </a:solidFill>
                <a:cs typeface="Tahoma"/>
              </a:rPr>
              <a:t>All</a:t>
            </a:r>
            <a:r>
              <a:rPr sz="2400" dirty="0">
                <a:solidFill>
                  <a:srgbClr val="22373A"/>
                </a:solidFill>
                <a:cs typeface="Tahoma"/>
              </a:rPr>
              <a:t> </a:t>
            </a:r>
            <a:r>
              <a:rPr sz="2400" spc="-69" dirty="0">
                <a:solidFill>
                  <a:srgbClr val="22373A"/>
                </a:solidFill>
                <a:cs typeface="Tahoma"/>
              </a:rPr>
              <a:t>things</a:t>
            </a:r>
            <a:r>
              <a:rPr sz="2400" spc="10" dirty="0">
                <a:solidFill>
                  <a:srgbClr val="22373A"/>
                </a:solidFill>
                <a:cs typeface="Tahoma"/>
              </a:rPr>
              <a:t> </a:t>
            </a:r>
            <a:r>
              <a:rPr sz="2400" spc="-139" dirty="0">
                <a:solidFill>
                  <a:srgbClr val="22373A"/>
                </a:solidFill>
                <a:cs typeface="Tahoma"/>
              </a:rPr>
              <a:t>are</a:t>
            </a:r>
            <a:r>
              <a:rPr sz="2400" dirty="0">
                <a:solidFill>
                  <a:srgbClr val="22373A"/>
                </a:solidFill>
                <a:cs typeface="Tahoma"/>
              </a:rPr>
              <a:t> </a:t>
            </a:r>
            <a:r>
              <a:rPr sz="2400" spc="-79" dirty="0">
                <a:solidFill>
                  <a:srgbClr val="22373A"/>
                </a:solidFill>
                <a:cs typeface="Tahoma"/>
              </a:rPr>
              <a:t>different</a:t>
            </a:r>
            <a:endParaRPr sz="2400" dirty="0">
              <a:cs typeface="Tahoma"/>
            </a:endParaRPr>
          </a:p>
          <a:p>
            <a:pPr marL="374997" indent="-351088">
              <a:spcBef>
                <a:spcPts val="476"/>
              </a:spcBef>
              <a:buFont typeface="Wingdings" pitchFamily="2" charset="2"/>
              <a:buChar char="q"/>
              <a:tabLst>
                <a:tab pos="376255" algn="l"/>
              </a:tabLst>
            </a:pPr>
            <a:r>
              <a:rPr sz="2400" spc="-40" dirty="0">
                <a:solidFill>
                  <a:srgbClr val="22373A"/>
                </a:solidFill>
                <a:cs typeface="Tahoma"/>
              </a:rPr>
              <a:t>Vast</a:t>
            </a:r>
            <a:r>
              <a:rPr sz="2400" dirty="0">
                <a:solidFill>
                  <a:srgbClr val="22373A"/>
                </a:solidFill>
                <a:cs typeface="Tahoma"/>
              </a:rPr>
              <a:t> </a:t>
            </a:r>
            <a:r>
              <a:rPr sz="2400" spc="-99" dirty="0">
                <a:solidFill>
                  <a:srgbClr val="22373A"/>
                </a:solidFill>
                <a:cs typeface="Tahoma"/>
              </a:rPr>
              <a:t>heterogeneity</a:t>
            </a:r>
            <a:r>
              <a:rPr sz="2400" spc="10" dirty="0">
                <a:solidFill>
                  <a:srgbClr val="22373A"/>
                </a:solidFill>
                <a:cs typeface="Tahoma"/>
              </a:rPr>
              <a:t> </a:t>
            </a:r>
            <a:r>
              <a:rPr sz="2400" spc="-40" dirty="0">
                <a:solidFill>
                  <a:srgbClr val="22373A"/>
                </a:solidFill>
                <a:cs typeface="Tahoma"/>
              </a:rPr>
              <a:t>in</a:t>
            </a:r>
            <a:r>
              <a:rPr sz="2400" spc="10" dirty="0">
                <a:solidFill>
                  <a:srgbClr val="22373A"/>
                </a:solidFill>
                <a:cs typeface="Tahoma"/>
              </a:rPr>
              <a:t> </a:t>
            </a:r>
            <a:r>
              <a:rPr sz="2400" spc="-89" dirty="0">
                <a:solidFill>
                  <a:srgbClr val="22373A"/>
                </a:solidFill>
                <a:cs typeface="Tahoma"/>
              </a:rPr>
              <a:t>terms</a:t>
            </a:r>
            <a:r>
              <a:rPr sz="2400" spc="10" dirty="0">
                <a:solidFill>
                  <a:srgbClr val="22373A"/>
                </a:solidFill>
                <a:cs typeface="Tahoma"/>
              </a:rPr>
              <a:t> </a:t>
            </a:r>
            <a:r>
              <a:rPr sz="2400" spc="-109" dirty="0">
                <a:solidFill>
                  <a:srgbClr val="22373A"/>
                </a:solidFill>
                <a:cs typeface="Tahoma"/>
              </a:rPr>
              <a:t>of:</a:t>
            </a:r>
            <a:endParaRPr sz="2400" dirty="0">
              <a:cs typeface="Tahoma"/>
            </a:endParaRPr>
          </a:p>
          <a:p>
            <a:pPr marL="934338" lvl="1" indent="-342900">
              <a:spcBef>
                <a:spcPts val="1298"/>
              </a:spcBef>
              <a:buFont typeface="Courier New" panose="02070309020205020404" pitchFamily="49" charset="0"/>
              <a:buChar char="o"/>
              <a:tabLst>
                <a:tab pos="926165" algn="l"/>
              </a:tabLst>
            </a:pPr>
            <a:r>
              <a:rPr sz="2400" spc="-40" dirty="0">
                <a:solidFill>
                  <a:srgbClr val="22373A"/>
                </a:solidFill>
                <a:cs typeface="Tahoma"/>
              </a:rPr>
              <a:t>Connectivity</a:t>
            </a:r>
            <a:r>
              <a:rPr sz="2400" dirty="0">
                <a:solidFill>
                  <a:srgbClr val="22373A"/>
                </a:solidFill>
                <a:cs typeface="Tahoma"/>
              </a:rPr>
              <a:t> </a:t>
            </a:r>
            <a:r>
              <a:rPr sz="2400" spc="-79" dirty="0">
                <a:solidFill>
                  <a:srgbClr val="22373A"/>
                </a:solidFill>
                <a:cs typeface="Tahoma"/>
              </a:rPr>
              <a:t>(e.g.</a:t>
            </a:r>
            <a:r>
              <a:rPr sz="2400" spc="10" dirty="0">
                <a:solidFill>
                  <a:srgbClr val="22373A"/>
                </a:solidFill>
                <a:cs typeface="Tahoma"/>
              </a:rPr>
              <a:t> </a:t>
            </a:r>
            <a:r>
              <a:rPr sz="2400" spc="50" dirty="0">
                <a:solidFill>
                  <a:srgbClr val="22373A"/>
                </a:solidFill>
                <a:cs typeface="Tahoma"/>
              </a:rPr>
              <a:t>WiFi</a:t>
            </a:r>
            <a:r>
              <a:rPr sz="2400" spc="10" dirty="0">
                <a:solidFill>
                  <a:srgbClr val="22373A"/>
                </a:solidFill>
                <a:cs typeface="Tahoma"/>
              </a:rPr>
              <a:t> </a:t>
            </a:r>
            <a:r>
              <a:rPr sz="2400" spc="-109" dirty="0">
                <a:solidFill>
                  <a:srgbClr val="22373A"/>
                </a:solidFill>
                <a:cs typeface="Tahoma"/>
              </a:rPr>
              <a:t>vs</a:t>
            </a:r>
            <a:r>
              <a:rPr sz="2400" spc="10" dirty="0">
                <a:solidFill>
                  <a:srgbClr val="22373A"/>
                </a:solidFill>
                <a:cs typeface="Tahoma"/>
              </a:rPr>
              <a:t> </a:t>
            </a:r>
            <a:r>
              <a:rPr sz="2400" spc="30" dirty="0">
                <a:solidFill>
                  <a:srgbClr val="22373A"/>
                </a:solidFill>
                <a:cs typeface="Tahoma"/>
              </a:rPr>
              <a:t>LoRA)</a:t>
            </a:r>
            <a:endParaRPr sz="2400" dirty="0">
              <a:cs typeface="Tahoma"/>
            </a:endParaRPr>
          </a:p>
          <a:p>
            <a:pPr marL="934338" lvl="1" indent="-342900">
              <a:spcBef>
                <a:spcPts val="347"/>
              </a:spcBef>
              <a:buFont typeface="Courier New" panose="02070309020205020404" pitchFamily="49" charset="0"/>
              <a:buChar char="o"/>
              <a:tabLst>
                <a:tab pos="926165" algn="l"/>
              </a:tabLst>
            </a:pPr>
            <a:r>
              <a:rPr sz="2400" spc="99" dirty="0">
                <a:solidFill>
                  <a:srgbClr val="22373A"/>
                </a:solidFill>
                <a:cs typeface="Tahoma"/>
              </a:rPr>
              <a:t>CPU</a:t>
            </a:r>
            <a:r>
              <a:rPr sz="2400" dirty="0">
                <a:solidFill>
                  <a:srgbClr val="22373A"/>
                </a:solidFill>
                <a:cs typeface="Tahoma"/>
              </a:rPr>
              <a:t> </a:t>
            </a:r>
            <a:r>
              <a:rPr sz="2400" spc="-79" dirty="0">
                <a:solidFill>
                  <a:srgbClr val="22373A"/>
                </a:solidFill>
                <a:cs typeface="Tahoma"/>
              </a:rPr>
              <a:t>(e.g.</a:t>
            </a:r>
            <a:r>
              <a:rPr sz="2400" spc="10" dirty="0">
                <a:solidFill>
                  <a:srgbClr val="22373A"/>
                </a:solidFill>
                <a:cs typeface="Tahoma"/>
              </a:rPr>
              <a:t> </a:t>
            </a:r>
            <a:r>
              <a:rPr sz="2400" spc="119" dirty="0">
                <a:solidFill>
                  <a:srgbClr val="22373A"/>
                </a:solidFill>
                <a:cs typeface="Tahoma"/>
              </a:rPr>
              <a:t>ARM</a:t>
            </a:r>
            <a:r>
              <a:rPr sz="2400" spc="10" dirty="0">
                <a:solidFill>
                  <a:srgbClr val="22373A"/>
                </a:solidFill>
                <a:cs typeface="Tahoma"/>
              </a:rPr>
              <a:t> A9 </a:t>
            </a:r>
            <a:r>
              <a:rPr sz="2400" spc="-109" dirty="0">
                <a:solidFill>
                  <a:srgbClr val="22373A"/>
                </a:solidFill>
                <a:cs typeface="Tahoma"/>
              </a:rPr>
              <a:t>vs</a:t>
            </a:r>
            <a:r>
              <a:rPr sz="2400" dirty="0">
                <a:solidFill>
                  <a:srgbClr val="22373A"/>
                </a:solidFill>
                <a:cs typeface="Tahoma"/>
              </a:rPr>
              <a:t> </a:t>
            </a:r>
            <a:r>
              <a:rPr sz="2400" spc="50" dirty="0">
                <a:solidFill>
                  <a:srgbClr val="22373A"/>
                </a:solidFill>
                <a:cs typeface="Tahoma"/>
              </a:rPr>
              <a:t>M0+)</a:t>
            </a:r>
            <a:endParaRPr sz="2400" dirty="0">
              <a:cs typeface="Tahoma"/>
            </a:endParaRPr>
          </a:p>
          <a:p>
            <a:pPr marL="934338" lvl="1" indent="-342900">
              <a:spcBef>
                <a:spcPts val="347"/>
              </a:spcBef>
              <a:buFont typeface="Courier New" panose="02070309020205020404" pitchFamily="49" charset="0"/>
              <a:buChar char="o"/>
              <a:tabLst>
                <a:tab pos="926165" algn="l"/>
              </a:tabLst>
            </a:pPr>
            <a:r>
              <a:rPr sz="2400" spc="-89" dirty="0">
                <a:solidFill>
                  <a:srgbClr val="22373A"/>
                </a:solidFill>
                <a:cs typeface="Tahoma"/>
              </a:rPr>
              <a:t>Power</a:t>
            </a:r>
            <a:r>
              <a:rPr sz="2400" spc="10" dirty="0">
                <a:solidFill>
                  <a:srgbClr val="22373A"/>
                </a:solidFill>
                <a:cs typeface="Tahoma"/>
              </a:rPr>
              <a:t> </a:t>
            </a:r>
            <a:r>
              <a:rPr sz="2400" spc="-79" dirty="0">
                <a:solidFill>
                  <a:srgbClr val="22373A"/>
                </a:solidFill>
                <a:cs typeface="Tahoma"/>
              </a:rPr>
              <a:t>(e.g.</a:t>
            </a:r>
            <a:r>
              <a:rPr sz="2400" spc="10" dirty="0">
                <a:solidFill>
                  <a:srgbClr val="22373A"/>
                </a:solidFill>
                <a:cs typeface="Tahoma"/>
              </a:rPr>
              <a:t> </a:t>
            </a:r>
            <a:r>
              <a:rPr sz="2400" spc="-79" dirty="0">
                <a:solidFill>
                  <a:srgbClr val="22373A"/>
                </a:solidFill>
                <a:cs typeface="Tahoma"/>
              </a:rPr>
              <a:t>mains</a:t>
            </a:r>
            <a:r>
              <a:rPr sz="2400" spc="20" dirty="0">
                <a:solidFill>
                  <a:srgbClr val="22373A"/>
                </a:solidFill>
                <a:cs typeface="Tahoma"/>
              </a:rPr>
              <a:t> </a:t>
            </a:r>
            <a:r>
              <a:rPr sz="2400" spc="-109" dirty="0">
                <a:solidFill>
                  <a:srgbClr val="22373A"/>
                </a:solidFill>
                <a:cs typeface="Tahoma"/>
              </a:rPr>
              <a:t>vs</a:t>
            </a:r>
            <a:r>
              <a:rPr sz="2400" spc="10" dirty="0">
                <a:solidFill>
                  <a:srgbClr val="22373A"/>
                </a:solidFill>
                <a:cs typeface="Tahoma"/>
              </a:rPr>
              <a:t> </a:t>
            </a:r>
            <a:r>
              <a:rPr sz="2400" spc="-50" dirty="0">
                <a:solidFill>
                  <a:srgbClr val="22373A"/>
                </a:solidFill>
                <a:cs typeface="Tahoma"/>
              </a:rPr>
              <a:t>battery)</a:t>
            </a:r>
            <a:endParaRPr sz="2400" dirty="0">
              <a:cs typeface="Tahoma"/>
            </a:endParaRPr>
          </a:p>
          <a:p>
            <a:pPr marL="934338" lvl="1" indent="-342900">
              <a:spcBef>
                <a:spcPts val="337"/>
              </a:spcBef>
              <a:buFont typeface="Courier New" panose="02070309020205020404" pitchFamily="49" charset="0"/>
              <a:buChar char="o"/>
              <a:tabLst>
                <a:tab pos="926165" algn="l"/>
              </a:tabLst>
            </a:pPr>
            <a:r>
              <a:rPr sz="2400" spc="-30" dirty="0">
                <a:solidFill>
                  <a:srgbClr val="22373A"/>
                </a:solidFill>
                <a:cs typeface="Tahoma"/>
              </a:rPr>
              <a:t>Cost</a:t>
            </a:r>
            <a:r>
              <a:rPr sz="2400" spc="10" dirty="0">
                <a:solidFill>
                  <a:srgbClr val="22373A"/>
                </a:solidFill>
                <a:cs typeface="Tahoma"/>
              </a:rPr>
              <a:t> </a:t>
            </a:r>
            <a:r>
              <a:rPr sz="2400" spc="-79" dirty="0">
                <a:solidFill>
                  <a:srgbClr val="22373A"/>
                </a:solidFill>
                <a:cs typeface="Tahoma"/>
              </a:rPr>
              <a:t>(e.g.</a:t>
            </a:r>
            <a:r>
              <a:rPr sz="2400" spc="226" dirty="0">
                <a:solidFill>
                  <a:srgbClr val="22373A"/>
                </a:solidFill>
                <a:cs typeface="Tahoma"/>
              </a:rPr>
              <a:t> </a:t>
            </a:r>
            <a:r>
              <a:rPr sz="2400" spc="-20" dirty="0">
                <a:solidFill>
                  <a:srgbClr val="22373A"/>
                </a:solidFill>
                <a:cs typeface="Tahoma"/>
              </a:rPr>
              <a:t>£100</a:t>
            </a:r>
            <a:r>
              <a:rPr sz="2400" spc="20" dirty="0">
                <a:solidFill>
                  <a:srgbClr val="22373A"/>
                </a:solidFill>
                <a:cs typeface="Tahoma"/>
              </a:rPr>
              <a:t> </a:t>
            </a:r>
            <a:r>
              <a:rPr sz="2400" spc="-109" dirty="0">
                <a:solidFill>
                  <a:srgbClr val="22373A"/>
                </a:solidFill>
                <a:cs typeface="Tahoma"/>
              </a:rPr>
              <a:t>vs</a:t>
            </a:r>
            <a:r>
              <a:rPr sz="2400" spc="10" dirty="0">
                <a:solidFill>
                  <a:srgbClr val="22373A"/>
                </a:solidFill>
                <a:cs typeface="Tahoma"/>
              </a:rPr>
              <a:t> </a:t>
            </a:r>
            <a:r>
              <a:rPr sz="2400" spc="-20" dirty="0">
                <a:solidFill>
                  <a:srgbClr val="22373A"/>
                </a:solidFill>
                <a:cs typeface="Tahoma"/>
              </a:rPr>
              <a:t>£0.05)</a:t>
            </a:r>
            <a:endParaRPr sz="2400" dirty="0">
              <a:cs typeface="Tahoma"/>
            </a:endParaRPr>
          </a:p>
        </p:txBody>
      </p:sp>
    </p:spTree>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Further</a:t>
            </a:r>
            <a:r>
              <a:rPr spc="89" dirty="0"/>
              <a:t> </a:t>
            </a:r>
            <a:r>
              <a:rPr spc="-99" dirty="0"/>
              <a:t>Reading</a:t>
            </a:r>
          </a:p>
        </p:txBody>
      </p:sp>
      <p:sp>
        <p:nvSpPr>
          <p:cNvPr id="3" name="object 3"/>
          <p:cNvSpPr txBox="1"/>
          <p:nvPr/>
        </p:nvSpPr>
        <p:spPr>
          <a:xfrm>
            <a:off x="522514" y="1918983"/>
            <a:ext cx="11294348" cy="3330613"/>
          </a:xfrm>
          <a:prstGeom prst="rect">
            <a:avLst/>
          </a:prstGeom>
        </p:spPr>
        <p:txBody>
          <a:bodyPr vert="horz" wrap="square" lIns="0" tIns="25167" rIns="0" bIns="0" rtlCol="0">
            <a:spAutoFit/>
          </a:bodyPr>
          <a:lstStyle/>
          <a:p>
            <a:pPr marL="25168" marR="590180">
              <a:lnSpc>
                <a:spcPct val="118000"/>
              </a:lnSpc>
              <a:spcBef>
                <a:spcPts val="198"/>
              </a:spcBef>
            </a:pPr>
            <a:r>
              <a:rPr sz="2400" spc="-79" dirty="0">
                <a:solidFill>
                  <a:srgbClr val="22373A"/>
                </a:solidFill>
                <a:cs typeface="Tahoma"/>
              </a:rPr>
              <a:t>Pouya</a:t>
            </a:r>
            <a:r>
              <a:rPr sz="2400" spc="30" dirty="0">
                <a:solidFill>
                  <a:srgbClr val="22373A"/>
                </a:solidFill>
                <a:cs typeface="Tahoma"/>
              </a:rPr>
              <a:t> </a:t>
            </a:r>
            <a:r>
              <a:rPr sz="2400" spc="-59" dirty="0">
                <a:solidFill>
                  <a:srgbClr val="22373A"/>
                </a:solidFill>
                <a:cs typeface="Tahoma"/>
              </a:rPr>
              <a:t>Kamalinejad</a:t>
            </a:r>
            <a:r>
              <a:rPr sz="2400" spc="40" dirty="0">
                <a:solidFill>
                  <a:srgbClr val="22373A"/>
                </a:solidFill>
                <a:cs typeface="Tahoma"/>
              </a:rPr>
              <a:t> </a:t>
            </a:r>
            <a:r>
              <a:rPr sz="2400" spc="-69" dirty="0">
                <a:solidFill>
                  <a:srgbClr val="22373A"/>
                </a:solidFill>
                <a:cs typeface="Tahoma"/>
              </a:rPr>
              <a:t>et</a:t>
            </a:r>
            <a:r>
              <a:rPr sz="2400" spc="40" dirty="0">
                <a:solidFill>
                  <a:srgbClr val="22373A"/>
                </a:solidFill>
                <a:cs typeface="Tahoma"/>
              </a:rPr>
              <a:t> </a:t>
            </a:r>
            <a:r>
              <a:rPr sz="2400" spc="-50" dirty="0">
                <a:solidFill>
                  <a:srgbClr val="22373A"/>
                </a:solidFill>
                <a:cs typeface="Tahoma"/>
              </a:rPr>
              <a:t>al.</a:t>
            </a:r>
            <a:r>
              <a:rPr sz="2400" spc="30" dirty="0">
                <a:solidFill>
                  <a:srgbClr val="22373A"/>
                </a:solidFill>
                <a:cs typeface="Tahoma"/>
              </a:rPr>
              <a:t> </a:t>
            </a:r>
            <a:r>
              <a:rPr sz="2400" spc="-59" dirty="0">
                <a:solidFill>
                  <a:srgbClr val="22373A"/>
                </a:solidFill>
                <a:cs typeface="Tahoma"/>
              </a:rPr>
              <a:t>“Wireless</a:t>
            </a:r>
            <a:r>
              <a:rPr sz="2400" spc="40" dirty="0">
                <a:solidFill>
                  <a:srgbClr val="22373A"/>
                </a:solidFill>
                <a:cs typeface="Tahoma"/>
              </a:rPr>
              <a:t> </a:t>
            </a:r>
            <a:r>
              <a:rPr sz="2400" spc="-129" dirty="0">
                <a:solidFill>
                  <a:srgbClr val="22373A"/>
                </a:solidFill>
                <a:cs typeface="Tahoma"/>
              </a:rPr>
              <a:t>energy</a:t>
            </a:r>
            <a:r>
              <a:rPr sz="2400" spc="40" dirty="0">
                <a:solidFill>
                  <a:srgbClr val="22373A"/>
                </a:solidFill>
                <a:cs typeface="Tahoma"/>
              </a:rPr>
              <a:t> </a:t>
            </a:r>
            <a:r>
              <a:rPr sz="2400" spc="-89" dirty="0">
                <a:solidFill>
                  <a:srgbClr val="22373A"/>
                </a:solidFill>
                <a:cs typeface="Tahoma"/>
              </a:rPr>
              <a:t>harvesting</a:t>
            </a:r>
            <a:r>
              <a:rPr sz="2400" spc="30" dirty="0">
                <a:solidFill>
                  <a:srgbClr val="22373A"/>
                </a:solidFill>
                <a:cs typeface="Tahoma"/>
              </a:rPr>
              <a:t> </a:t>
            </a:r>
            <a:r>
              <a:rPr sz="2400" spc="-89" dirty="0">
                <a:solidFill>
                  <a:srgbClr val="22373A"/>
                </a:solidFill>
                <a:cs typeface="Tahoma"/>
              </a:rPr>
              <a:t>for</a:t>
            </a:r>
            <a:r>
              <a:rPr sz="2400" spc="40" dirty="0">
                <a:solidFill>
                  <a:srgbClr val="22373A"/>
                </a:solidFill>
                <a:cs typeface="Tahoma"/>
              </a:rPr>
              <a:t> </a:t>
            </a:r>
            <a:r>
              <a:rPr sz="2400" spc="-79" dirty="0">
                <a:solidFill>
                  <a:srgbClr val="22373A"/>
                </a:solidFill>
                <a:cs typeface="Tahoma"/>
              </a:rPr>
              <a:t>the </a:t>
            </a:r>
            <a:r>
              <a:rPr sz="2400" spc="-69" dirty="0">
                <a:solidFill>
                  <a:srgbClr val="22373A"/>
                </a:solidFill>
                <a:cs typeface="Tahoma"/>
              </a:rPr>
              <a:t> </a:t>
            </a:r>
            <a:r>
              <a:rPr sz="2400" spc="-99" dirty="0">
                <a:solidFill>
                  <a:srgbClr val="22373A"/>
                </a:solidFill>
                <a:cs typeface="Tahoma"/>
              </a:rPr>
              <a:t>Internet</a:t>
            </a:r>
            <a:r>
              <a:rPr sz="2400" spc="3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59" dirty="0">
                <a:solidFill>
                  <a:srgbClr val="22373A"/>
                </a:solidFill>
                <a:cs typeface="Tahoma"/>
              </a:rPr>
              <a:t>Things”.</a:t>
            </a:r>
            <a:r>
              <a:rPr sz="2400" spc="287" dirty="0">
                <a:solidFill>
                  <a:srgbClr val="22373A"/>
                </a:solidFill>
                <a:cs typeface="Tahoma"/>
              </a:rPr>
              <a:t> </a:t>
            </a:r>
            <a:r>
              <a:rPr sz="2400" spc="-168" dirty="0">
                <a:solidFill>
                  <a:srgbClr val="6E7B7D"/>
                </a:solidFill>
                <a:cs typeface="Tahoma"/>
              </a:rPr>
              <a:t>In:</a:t>
            </a:r>
            <a:r>
              <a:rPr sz="2400" spc="297" dirty="0">
                <a:solidFill>
                  <a:srgbClr val="6E7B7D"/>
                </a:solidFill>
                <a:cs typeface="Tahoma"/>
              </a:rPr>
              <a:t> </a:t>
            </a:r>
            <a:r>
              <a:rPr sz="2400" i="1" spc="-129" dirty="0">
                <a:solidFill>
                  <a:srgbClr val="6E7B7D"/>
                </a:solidFill>
                <a:cs typeface="Arial"/>
              </a:rPr>
              <a:t>IEEE</a:t>
            </a:r>
            <a:r>
              <a:rPr sz="2400" i="1" spc="109" dirty="0">
                <a:solidFill>
                  <a:srgbClr val="6E7B7D"/>
                </a:solidFill>
                <a:cs typeface="Arial"/>
              </a:rPr>
              <a:t> </a:t>
            </a:r>
            <a:r>
              <a:rPr sz="2400" i="1" spc="-99" dirty="0">
                <a:solidFill>
                  <a:srgbClr val="6E7B7D"/>
                </a:solidFill>
                <a:cs typeface="Arial"/>
              </a:rPr>
              <a:t>Communications</a:t>
            </a:r>
            <a:r>
              <a:rPr sz="2400" i="1" spc="119" dirty="0">
                <a:solidFill>
                  <a:srgbClr val="6E7B7D"/>
                </a:solidFill>
                <a:cs typeface="Arial"/>
              </a:rPr>
              <a:t> </a:t>
            </a:r>
            <a:r>
              <a:rPr sz="2400" i="1" spc="-109" dirty="0">
                <a:solidFill>
                  <a:srgbClr val="6E7B7D"/>
                </a:solidFill>
                <a:cs typeface="Arial"/>
              </a:rPr>
              <a:t>Magazine</a:t>
            </a:r>
            <a:r>
              <a:rPr sz="2400" i="1" spc="248" dirty="0">
                <a:solidFill>
                  <a:srgbClr val="6E7B7D"/>
                </a:solidFill>
                <a:cs typeface="Arial"/>
              </a:rPr>
              <a:t> </a:t>
            </a:r>
            <a:r>
              <a:rPr sz="2400" spc="-99" dirty="0">
                <a:solidFill>
                  <a:srgbClr val="6E7B7D"/>
                </a:solidFill>
                <a:cs typeface="Tahoma"/>
              </a:rPr>
              <a:t>53.6 </a:t>
            </a:r>
            <a:r>
              <a:rPr sz="2400" spc="-654" dirty="0">
                <a:solidFill>
                  <a:srgbClr val="6E7B7D"/>
                </a:solidFill>
                <a:cs typeface="Tahoma"/>
              </a:rPr>
              <a:t> </a:t>
            </a:r>
            <a:r>
              <a:rPr sz="2400" spc="-69" dirty="0">
                <a:solidFill>
                  <a:srgbClr val="6E7B7D"/>
                </a:solidFill>
                <a:cs typeface="Tahoma"/>
              </a:rPr>
              <a:t>(2015),</a:t>
            </a:r>
            <a:r>
              <a:rPr sz="2400" spc="20" dirty="0">
                <a:solidFill>
                  <a:srgbClr val="6E7B7D"/>
                </a:solidFill>
                <a:cs typeface="Tahoma"/>
              </a:rPr>
              <a:t> </a:t>
            </a:r>
            <a:r>
              <a:rPr sz="2400" spc="-79" dirty="0">
                <a:solidFill>
                  <a:srgbClr val="6E7B7D"/>
                </a:solidFill>
                <a:cs typeface="Tahoma"/>
              </a:rPr>
              <a:t>pp.</a:t>
            </a:r>
            <a:r>
              <a:rPr sz="2400" spc="30" dirty="0">
                <a:solidFill>
                  <a:srgbClr val="6E7B7D"/>
                </a:solidFill>
                <a:cs typeface="Tahoma"/>
              </a:rPr>
              <a:t> </a:t>
            </a:r>
            <a:r>
              <a:rPr sz="2400" spc="-109" dirty="0">
                <a:solidFill>
                  <a:srgbClr val="6E7B7D"/>
                </a:solidFill>
                <a:cs typeface="Tahoma"/>
              </a:rPr>
              <a:t>102–108</a:t>
            </a:r>
            <a:endParaRPr sz="2400" dirty="0">
              <a:cs typeface="Tahoma"/>
            </a:endParaRPr>
          </a:p>
          <a:p>
            <a:pPr marL="25168" marR="217700" algn="just">
              <a:lnSpc>
                <a:spcPct val="118000"/>
              </a:lnSpc>
              <a:spcBef>
                <a:spcPts val="1080"/>
              </a:spcBef>
            </a:pPr>
            <a:r>
              <a:rPr sz="2400" spc="-40" dirty="0">
                <a:solidFill>
                  <a:srgbClr val="22373A"/>
                </a:solidFill>
                <a:cs typeface="Tahoma"/>
              </a:rPr>
              <a:t>Oliver </a:t>
            </a:r>
            <a:r>
              <a:rPr sz="2400" spc="-69" dirty="0">
                <a:solidFill>
                  <a:srgbClr val="22373A"/>
                </a:solidFill>
                <a:cs typeface="Tahoma"/>
              </a:rPr>
              <a:t>Hahm et </a:t>
            </a:r>
            <a:r>
              <a:rPr sz="2400" spc="-50" dirty="0">
                <a:solidFill>
                  <a:srgbClr val="22373A"/>
                </a:solidFill>
                <a:cs typeface="Tahoma"/>
              </a:rPr>
              <a:t>al. </a:t>
            </a:r>
            <a:r>
              <a:rPr sz="2400" spc="-40" dirty="0">
                <a:solidFill>
                  <a:srgbClr val="22373A"/>
                </a:solidFill>
                <a:cs typeface="Tahoma"/>
              </a:rPr>
              <a:t>“Operating </a:t>
            </a:r>
            <a:r>
              <a:rPr sz="2400" spc="-119" dirty="0">
                <a:solidFill>
                  <a:srgbClr val="22373A"/>
                </a:solidFill>
                <a:cs typeface="Tahoma"/>
              </a:rPr>
              <a:t>systems </a:t>
            </a:r>
            <a:r>
              <a:rPr sz="2400" spc="-89" dirty="0">
                <a:solidFill>
                  <a:srgbClr val="22373A"/>
                </a:solidFill>
                <a:cs typeface="Tahoma"/>
              </a:rPr>
              <a:t>for </a:t>
            </a:r>
            <a:r>
              <a:rPr sz="2400" spc="-109" dirty="0">
                <a:solidFill>
                  <a:srgbClr val="22373A"/>
                </a:solidFill>
                <a:cs typeface="Tahoma"/>
              </a:rPr>
              <a:t>low-end devices </a:t>
            </a:r>
            <a:r>
              <a:rPr sz="2400" spc="-40" dirty="0">
                <a:solidFill>
                  <a:srgbClr val="22373A"/>
                </a:solidFill>
                <a:cs typeface="Tahoma"/>
              </a:rPr>
              <a:t>in </a:t>
            </a:r>
            <a:r>
              <a:rPr sz="2400" spc="-79" dirty="0">
                <a:solidFill>
                  <a:srgbClr val="22373A"/>
                </a:solidFill>
                <a:cs typeface="Tahoma"/>
              </a:rPr>
              <a:t>the </a:t>
            </a:r>
            <a:r>
              <a:rPr sz="2400" spc="-69" dirty="0">
                <a:solidFill>
                  <a:srgbClr val="22373A"/>
                </a:solidFill>
                <a:cs typeface="Tahoma"/>
              </a:rPr>
              <a:t> internet of </a:t>
            </a:r>
            <a:r>
              <a:rPr sz="2400" spc="-89" dirty="0">
                <a:solidFill>
                  <a:srgbClr val="22373A"/>
                </a:solidFill>
                <a:cs typeface="Tahoma"/>
              </a:rPr>
              <a:t>things: </a:t>
            </a:r>
            <a:r>
              <a:rPr sz="2400" spc="-109" dirty="0">
                <a:solidFill>
                  <a:srgbClr val="22373A"/>
                </a:solidFill>
                <a:cs typeface="Tahoma"/>
              </a:rPr>
              <a:t>a </a:t>
            </a:r>
            <a:r>
              <a:rPr sz="2400" spc="-119" dirty="0">
                <a:solidFill>
                  <a:srgbClr val="22373A"/>
                </a:solidFill>
                <a:cs typeface="Tahoma"/>
              </a:rPr>
              <a:t>survey”. </a:t>
            </a:r>
            <a:r>
              <a:rPr sz="2400" spc="-168" dirty="0">
                <a:solidFill>
                  <a:srgbClr val="6E7B7D"/>
                </a:solidFill>
                <a:cs typeface="Tahoma"/>
              </a:rPr>
              <a:t>In: </a:t>
            </a:r>
            <a:r>
              <a:rPr sz="2400" i="1" spc="-129" dirty="0">
                <a:solidFill>
                  <a:srgbClr val="6E7B7D"/>
                </a:solidFill>
                <a:cs typeface="Arial"/>
              </a:rPr>
              <a:t>IEEE </a:t>
            </a:r>
            <a:r>
              <a:rPr sz="2400" i="1" spc="-50" dirty="0">
                <a:solidFill>
                  <a:srgbClr val="6E7B7D"/>
                </a:solidFill>
                <a:cs typeface="Arial"/>
              </a:rPr>
              <a:t>Internet </a:t>
            </a:r>
            <a:r>
              <a:rPr sz="2400" i="1" spc="-40" dirty="0">
                <a:solidFill>
                  <a:srgbClr val="6E7B7D"/>
                </a:solidFill>
                <a:cs typeface="Arial"/>
              </a:rPr>
              <a:t>of </a:t>
            </a:r>
            <a:r>
              <a:rPr sz="2400" i="1" spc="-69" dirty="0">
                <a:solidFill>
                  <a:srgbClr val="6E7B7D"/>
                </a:solidFill>
                <a:cs typeface="Arial"/>
              </a:rPr>
              <a:t>Things </a:t>
            </a:r>
            <a:r>
              <a:rPr sz="2400" i="1" spc="-79" dirty="0">
                <a:solidFill>
                  <a:srgbClr val="6E7B7D"/>
                </a:solidFill>
                <a:cs typeface="Arial"/>
              </a:rPr>
              <a:t>Journal </a:t>
            </a:r>
            <a:r>
              <a:rPr sz="2400" i="1" spc="-69" dirty="0">
                <a:solidFill>
                  <a:srgbClr val="6E7B7D"/>
                </a:solidFill>
                <a:cs typeface="Arial"/>
              </a:rPr>
              <a:t> </a:t>
            </a:r>
            <a:r>
              <a:rPr sz="2400" spc="-99" dirty="0">
                <a:solidFill>
                  <a:srgbClr val="6E7B7D"/>
                </a:solidFill>
                <a:cs typeface="Tahoma"/>
              </a:rPr>
              <a:t>3.5</a:t>
            </a:r>
            <a:r>
              <a:rPr sz="2400" spc="20" dirty="0">
                <a:solidFill>
                  <a:srgbClr val="6E7B7D"/>
                </a:solidFill>
                <a:cs typeface="Tahoma"/>
              </a:rPr>
              <a:t> </a:t>
            </a:r>
            <a:r>
              <a:rPr sz="2400" spc="-69" dirty="0">
                <a:solidFill>
                  <a:srgbClr val="6E7B7D"/>
                </a:solidFill>
                <a:cs typeface="Tahoma"/>
              </a:rPr>
              <a:t>(2016),</a:t>
            </a:r>
            <a:r>
              <a:rPr sz="2400" spc="30" dirty="0">
                <a:solidFill>
                  <a:srgbClr val="6E7B7D"/>
                </a:solidFill>
                <a:cs typeface="Tahoma"/>
              </a:rPr>
              <a:t> </a:t>
            </a:r>
            <a:r>
              <a:rPr sz="2400" spc="-79" dirty="0">
                <a:solidFill>
                  <a:srgbClr val="6E7B7D"/>
                </a:solidFill>
                <a:cs typeface="Tahoma"/>
              </a:rPr>
              <a:t>pp.</a:t>
            </a:r>
            <a:r>
              <a:rPr sz="2400" spc="30" dirty="0">
                <a:solidFill>
                  <a:srgbClr val="6E7B7D"/>
                </a:solidFill>
                <a:cs typeface="Tahoma"/>
              </a:rPr>
              <a:t> </a:t>
            </a:r>
            <a:r>
              <a:rPr sz="2400" spc="-109" dirty="0">
                <a:solidFill>
                  <a:srgbClr val="6E7B7D"/>
                </a:solidFill>
                <a:cs typeface="Tahoma"/>
              </a:rPr>
              <a:t>720–734</a:t>
            </a:r>
            <a:endParaRPr sz="2400" dirty="0">
              <a:cs typeface="Tahoma"/>
            </a:endParaRPr>
          </a:p>
          <a:p>
            <a:pPr marL="25168" marR="10067">
              <a:lnSpc>
                <a:spcPct val="118000"/>
              </a:lnSpc>
              <a:spcBef>
                <a:spcPts val="1090"/>
              </a:spcBef>
            </a:pPr>
            <a:r>
              <a:rPr sz="2400" spc="-69" dirty="0">
                <a:solidFill>
                  <a:srgbClr val="22373A"/>
                </a:solidFill>
                <a:cs typeface="Tahoma"/>
              </a:rPr>
              <a:t>Tolga</a:t>
            </a:r>
            <a:r>
              <a:rPr sz="2400" spc="40" dirty="0">
                <a:solidFill>
                  <a:srgbClr val="22373A"/>
                </a:solidFill>
                <a:cs typeface="Tahoma"/>
              </a:rPr>
              <a:t> </a:t>
            </a:r>
            <a:r>
              <a:rPr sz="2400" spc="-89" dirty="0">
                <a:solidFill>
                  <a:srgbClr val="22373A"/>
                </a:solidFill>
                <a:cs typeface="Tahoma"/>
              </a:rPr>
              <a:t>Soyata,</a:t>
            </a:r>
            <a:r>
              <a:rPr sz="2400" spc="40" dirty="0">
                <a:solidFill>
                  <a:srgbClr val="22373A"/>
                </a:solidFill>
                <a:cs typeface="Tahoma"/>
              </a:rPr>
              <a:t> </a:t>
            </a:r>
            <a:r>
              <a:rPr sz="2400" spc="-50" dirty="0">
                <a:solidFill>
                  <a:srgbClr val="22373A"/>
                </a:solidFill>
                <a:cs typeface="Tahoma"/>
              </a:rPr>
              <a:t>Lucian</a:t>
            </a:r>
            <a:r>
              <a:rPr sz="2400" spc="40" dirty="0">
                <a:solidFill>
                  <a:srgbClr val="22373A"/>
                </a:solidFill>
                <a:cs typeface="Tahoma"/>
              </a:rPr>
              <a:t> </a:t>
            </a:r>
            <a:r>
              <a:rPr sz="2400" spc="-69" dirty="0">
                <a:solidFill>
                  <a:srgbClr val="22373A"/>
                </a:solidFill>
                <a:cs typeface="Tahoma"/>
              </a:rPr>
              <a:t>Copeland,</a:t>
            </a:r>
            <a:r>
              <a:rPr sz="2400" spc="40" dirty="0">
                <a:solidFill>
                  <a:srgbClr val="22373A"/>
                </a:solidFill>
                <a:cs typeface="Tahoma"/>
              </a:rPr>
              <a:t> </a:t>
            </a:r>
            <a:r>
              <a:rPr sz="2400" spc="-99" dirty="0">
                <a:solidFill>
                  <a:srgbClr val="22373A"/>
                </a:solidFill>
                <a:cs typeface="Tahoma"/>
              </a:rPr>
              <a:t>and</a:t>
            </a:r>
            <a:r>
              <a:rPr sz="2400" spc="50" dirty="0">
                <a:solidFill>
                  <a:srgbClr val="22373A"/>
                </a:solidFill>
                <a:cs typeface="Tahoma"/>
              </a:rPr>
              <a:t> </a:t>
            </a:r>
            <a:r>
              <a:rPr sz="2400" spc="-79" dirty="0">
                <a:solidFill>
                  <a:srgbClr val="22373A"/>
                </a:solidFill>
                <a:cs typeface="Tahoma"/>
              </a:rPr>
              <a:t>Wendi</a:t>
            </a:r>
            <a:r>
              <a:rPr sz="2400" spc="40" dirty="0">
                <a:solidFill>
                  <a:srgbClr val="22373A"/>
                </a:solidFill>
                <a:cs typeface="Tahoma"/>
              </a:rPr>
              <a:t> </a:t>
            </a:r>
            <a:r>
              <a:rPr sz="2400" spc="-79" dirty="0">
                <a:solidFill>
                  <a:srgbClr val="22373A"/>
                </a:solidFill>
                <a:cs typeface="Tahoma"/>
              </a:rPr>
              <a:t>Heinzelman.</a:t>
            </a:r>
            <a:r>
              <a:rPr sz="2400" spc="287" dirty="0">
                <a:solidFill>
                  <a:srgbClr val="22373A"/>
                </a:solidFill>
                <a:cs typeface="Tahoma"/>
              </a:rPr>
              <a:t> </a:t>
            </a:r>
            <a:r>
              <a:rPr sz="2400" spc="89" dirty="0">
                <a:solidFill>
                  <a:srgbClr val="22373A"/>
                </a:solidFill>
                <a:cs typeface="Tahoma"/>
              </a:rPr>
              <a:t>“RF </a:t>
            </a:r>
            <a:r>
              <a:rPr sz="2400" spc="99" dirty="0">
                <a:solidFill>
                  <a:srgbClr val="22373A"/>
                </a:solidFill>
                <a:cs typeface="Tahoma"/>
              </a:rPr>
              <a:t> </a:t>
            </a:r>
            <a:r>
              <a:rPr sz="2400" spc="-129" dirty="0">
                <a:solidFill>
                  <a:srgbClr val="22373A"/>
                </a:solidFill>
                <a:cs typeface="Tahoma"/>
              </a:rPr>
              <a:t>energy</a:t>
            </a:r>
            <a:r>
              <a:rPr sz="2400" spc="30" dirty="0">
                <a:solidFill>
                  <a:srgbClr val="22373A"/>
                </a:solidFill>
                <a:cs typeface="Tahoma"/>
              </a:rPr>
              <a:t> </a:t>
            </a:r>
            <a:r>
              <a:rPr sz="2400" spc="-89" dirty="0">
                <a:solidFill>
                  <a:srgbClr val="22373A"/>
                </a:solidFill>
                <a:cs typeface="Tahoma"/>
              </a:rPr>
              <a:t>harvesting</a:t>
            </a:r>
            <a:r>
              <a:rPr sz="2400" spc="40" dirty="0">
                <a:solidFill>
                  <a:srgbClr val="22373A"/>
                </a:solidFill>
                <a:cs typeface="Tahoma"/>
              </a:rPr>
              <a:t> </a:t>
            </a:r>
            <a:r>
              <a:rPr sz="2400" spc="-89" dirty="0">
                <a:solidFill>
                  <a:srgbClr val="22373A"/>
                </a:solidFill>
                <a:cs typeface="Tahoma"/>
              </a:rPr>
              <a:t>for</a:t>
            </a:r>
            <a:r>
              <a:rPr sz="2400" spc="40" dirty="0">
                <a:solidFill>
                  <a:srgbClr val="22373A"/>
                </a:solidFill>
                <a:cs typeface="Tahoma"/>
              </a:rPr>
              <a:t> </a:t>
            </a:r>
            <a:r>
              <a:rPr sz="2400" spc="-129" dirty="0">
                <a:solidFill>
                  <a:srgbClr val="22373A"/>
                </a:solidFill>
                <a:cs typeface="Tahoma"/>
              </a:rPr>
              <a:t>embedded</a:t>
            </a:r>
            <a:r>
              <a:rPr sz="2400" spc="40" dirty="0">
                <a:solidFill>
                  <a:srgbClr val="22373A"/>
                </a:solidFill>
                <a:cs typeface="Tahoma"/>
              </a:rPr>
              <a:t> </a:t>
            </a:r>
            <a:r>
              <a:rPr sz="2400" spc="-119" dirty="0">
                <a:solidFill>
                  <a:srgbClr val="22373A"/>
                </a:solidFill>
                <a:cs typeface="Tahoma"/>
              </a:rPr>
              <a:t>systems:</a:t>
            </a:r>
            <a:r>
              <a:rPr sz="2400" spc="277" dirty="0">
                <a:solidFill>
                  <a:srgbClr val="22373A"/>
                </a:solidFill>
                <a:cs typeface="Tahoma"/>
              </a:rPr>
              <a:t> </a:t>
            </a:r>
            <a:r>
              <a:rPr sz="2400" spc="129" dirty="0">
                <a:solidFill>
                  <a:srgbClr val="22373A"/>
                </a:solidFill>
                <a:cs typeface="Tahoma"/>
              </a:rPr>
              <a:t>A</a:t>
            </a:r>
            <a:r>
              <a:rPr sz="2400" spc="40" dirty="0">
                <a:solidFill>
                  <a:srgbClr val="22373A"/>
                </a:solidFill>
                <a:cs typeface="Tahoma"/>
              </a:rPr>
              <a:t> </a:t>
            </a:r>
            <a:r>
              <a:rPr sz="2400" spc="-119" dirty="0">
                <a:solidFill>
                  <a:srgbClr val="22373A"/>
                </a:solidFill>
                <a:cs typeface="Tahoma"/>
              </a:rPr>
              <a:t>survey</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89" dirty="0">
                <a:solidFill>
                  <a:srgbClr val="22373A"/>
                </a:solidFill>
                <a:cs typeface="Tahoma"/>
              </a:rPr>
              <a:t>tradeoffs</a:t>
            </a:r>
            <a:r>
              <a:rPr sz="2400" spc="40" dirty="0">
                <a:solidFill>
                  <a:srgbClr val="22373A"/>
                </a:solidFill>
                <a:cs typeface="Tahoma"/>
              </a:rPr>
              <a:t> </a:t>
            </a:r>
            <a:r>
              <a:rPr sz="2400" spc="-99" dirty="0">
                <a:solidFill>
                  <a:srgbClr val="22373A"/>
                </a:solidFill>
                <a:cs typeface="Tahoma"/>
              </a:rPr>
              <a:t>and </a:t>
            </a:r>
            <a:r>
              <a:rPr sz="2400" spc="-654" dirty="0">
                <a:solidFill>
                  <a:srgbClr val="22373A"/>
                </a:solidFill>
                <a:cs typeface="Tahoma"/>
              </a:rPr>
              <a:t> </a:t>
            </a:r>
            <a:r>
              <a:rPr sz="2400" spc="-89" dirty="0">
                <a:solidFill>
                  <a:srgbClr val="22373A"/>
                </a:solidFill>
                <a:cs typeface="Tahoma"/>
              </a:rPr>
              <a:t>methodology”.</a:t>
            </a:r>
            <a:r>
              <a:rPr sz="2400" spc="-79" dirty="0">
                <a:solidFill>
                  <a:srgbClr val="22373A"/>
                </a:solidFill>
                <a:cs typeface="Tahoma"/>
              </a:rPr>
              <a:t> </a:t>
            </a:r>
            <a:r>
              <a:rPr sz="2400" spc="-168" dirty="0">
                <a:solidFill>
                  <a:srgbClr val="6E7B7D"/>
                </a:solidFill>
                <a:cs typeface="Tahoma"/>
              </a:rPr>
              <a:t>In:</a:t>
            </a:r>
            <a:r>
              <a:rPr sz="2400" spc="-159" dirty="0">
                <a:solidFill>
                  <a:srgbClr val="6E7B7D"/>
                </a:solidFill>
                <a:cs typeface="Tahoma"/>
              </a:rPr>
              <a:t> </a:t>
            </a:r>
            <a:r>
              <a:rPr sz="2400" i="1" spc="-129" dirty="0">
                <a:solidFill>
                  <a:srgbClr val="6E7B7D"/>
                </a:solidFill>
                <a:cs typeface="Arial"/>
              </a:rPr>
              <a:t>IEEE</a:t>
            </a:r>
            <a:r>
              <a:rPr sz="2400" i="1" spc="-119" dirty="0">
                <a:solidFill>
                  <a:srgbClr val="6E7B7D"/>
                </a:solidFill>
                <a:cs typeface="Arial"/>
              </a:rPr>
              <a:t> </a:t>
            </a:r>
            <a:r>
              <a:rPr sz="2400" i="1" spc="-59" dirty="0">
                <a:solidFill>
                  <a:srgbClr val="6E7B7D"/>
                </a:solidFill>
                <a:cs typeface="Arial"/>
              </a:rPr>
              <a:t>Circuits </a:t>
            </a:r>
            <a:r>
              <a:rPr sz="2400" i="1" spc="-129" dirty="0">
                <a:solidFill>
                  <a:srgbClr val="6E7B7D"/>
                </a:solidFill>
                <a:cs typeface="Arial"/>
              </a:rPr>
              <a:t>and</a:t>
            </a:r>
            <a:r>
              <a:rPr sz="2400" i="1" spc="347" dirty="0">
                <a:solidFill>
                  <a:srgbClr val="6E7B7D"/>
                </a:solidFill>
                <a:cs typeface="Arial"/>
              </a:rPr>
              <a:t> </a:t>
            </a:r>
            <a:r>
              <a:rPr sz="2400" i="1" spc="-159" dirty="0">
                <a:solidFill>
                  <a:srgbClr val="6E7B7D"/>
                </a:solidFill>
                <a:cs typeface="Arial"/>
              </a:rPr>
              <a:t>Systems</a:t>
            </a:r>
            <a:r>
              <a:rPr sz="2400" i="1" spc="287" dirty="0">
                <a:solidFill>
                  <a:srgbClr val="6E7B7D"/>
                </a:solidFill>
                <a:cs typeface="Arial"/>
              </a:rPr>
              <a:t> </a:t>
            </a:r>
            <a:r>
              <a:rPr sz="2400" i="1" spc="-109" dirty="0">
                <a:solidFill>
                  <a:srgbClr val="6E7B7D"/>
                </a:solidFill>
                <a:cs typeface="Arial"/>
              </a:rPr>
              <a:t>Magazine</a:t>
            </a:r>
            <a:r>
              <a:rPr sz="2400" i="1" spc="386" dirty="0">
                <a:solidFill>
                  <a:srgbClr val="6E7B7D"/>
                </a:solidFill>
                <a:cs typeface="Arial"/>
              </a:rPr>
              <a:t> </a:t>
            </a:r>
            <a:r>
              <a:rPr sz="2400" spc="-99" dirty="0">
                <a:solidFill>
                  <a:srgbClr val="6E7B7D"/>
                </a:solidFill>
                <a:cs typeface="Tahoma"/>
              </a:rPr>
              <a:t>16.1 </a:t>
            </a:r>
            <a:r>
              <a:rPr sz="2400" spc="-89" dirty="0">
                <a:solidFill>
                  <a:srgbClr val="6E7B7D"/>
                </a:solidFill>
                <a:cs typeface="Tahoma"/>
              </a:rPr>
              <a:t> </a:t>
            </a:r>
            <a:r>
              <a:rPr sz="2400" spc="-69" dirty="0">
                <a:solidFill>
                  <a:srgbClr val="6E7B7D"/>
                </a:solidFill>
                <a:cs typeface="Tahoma"/>
              </a:rPr>
              <a:t>(2016),</a:t>
            </a:r>
            <a:r>
              <a:rPr sz="2400" spc="20" dirty="0">
                <a:solidFill>
                  <a:srgbClr val="6E7B7D"/>
                </a:solidFill>
                <a:cs typeface="Tahoma"/>
              </a:rPr>
              <a:t> </a:t>
            </a:r>
            <a:r>
              <a:rPr sz="2400" spc="-79" dirty="0">
                <a:solidFill>
                  <a:srgbClr val="6E7B7D"/>
                </a:solidFill>
                <a:cs typeface="Tahoma"/>
              </a:rPr>
              <a:t>pp.</a:t>
            </a:r>
            <a:r>
              <a:rPr sz="2400" spc="30" dirty="0">
                <a:solidFill>
                  <a:srgbClr val="6E7B7D"/>
                </a:solidFill>
                <a:cs typeface="Tahoma"/>
              </a:rPr>
              <a:t> </a:t>
            </a:r>
            <a:r>
              <a:rPr sz="2400" spc="-109" dirty="0">
                <a:solidFill>
                  <a:srgbClr val="6E7B7D"/>
                </a:solidFill>
                <a:cs typeface="Tahoma"/>
              </a:rPr>
              <a:t>22–57</a:t>
            </a:r>
            <a:endParaRPr sz="2400" dirty="0">
              <a:cs typeface="Tahoma"/>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Can</a:t>
            </a:r>
            <a:r>
              <a:rPr spc="178" dirty="0"/>
              <a:t> </a:t>
            </a:r>
            <a:r>
              <a:rPr spc="-149" dirty="0"/>
              <a:t>we</a:t>
            </a:r>
            <a:r>
              <a:rPr spc="178" dirty="0"/>
              <a:t> </a:t>
            </a:r>
            <a:r>
              <a:rPr spc="-89" dirty="0"/>
              <a:t>define</a:t>
            </a:r>
            <a:r>
              <a:rPr spc="188" dirty="0"/>
              <a:t> </a:t>
            </a:r>
            <a:r>
              <a:rPr spc="-30" dirty="0"/>
              <a:t>the</a:t>
            </a:r>
            <a:r>
              <a:rPr spc="178" dirty="0"/>
              <a:t> </a:t>
            </a:r>
            <a:r>
              <a:rPr dirty="0"/>
              <a:t>IoT?</a:t>
            </a:r>
          </a:p>
        </p:txBody>
      </p:sp>
      <p:sp>
        <p:nvSpPr>
          <p:cNvPr id="7" name="Content Placeholder 6">
            <a:extLst>
              <a:ext uri="{FF2B5EF4-FFF2-40B4-BE49-F238E27FC236}">
                <a16:creationId xmlns:a16="http://schemas.microsoft.com/office/drawing/2014/main" id="{F3E9F3F8-F94A-F0BD-E08A-B549EA6A3016}"/>
              </a:ext>
            </a:extLst>
          </p:cNvPr>
          <p:cNvSpPr>
            <a:spLocks noGrp="1"/>
          </p:cNvSpPr>
          <p:nvPr>
            <p:ph idx="1"/>
          </p:nvPr>
        </p:nvSpPr>
        <p:spPr/>
        <p:txBody>
          <a:bodyPr/>
          <a:lstStyle/>
          <a:p>
            <a:r>
              <a:rPr lang="en-US" dirty="0"/>
              <a:t> It is not particularly easy</a:t>
            </a:r>
          </a:p>
          <a:p>
            <a:r>
              <a:rPr lang="en-US" dirty="0"/>
              <a:t> IEEE has an 86-page document which tries to do just this</a:t>
            </a:r>
            <a:r>
              <a:rPr lang="en-US" baseline="30000" dirty="0"/>
              <a:t>1</a:t>
            </a: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34127" y="5914967"/>
            <a:ext cx="3335882" cy="268055"/>
          </a:xfrm>
          <a:prstGeom prst="rect">
            <a:avLst/>
          </a:prstGeom>
        </p:spPr>
        <p:txBody>
          <a:bodyPr vert="horz" wrap="square" lIns="0" tIns="23909" rIns="0" bIns="0" rtlCol="0">
            <a:spAutoFit/>
          </a:bodyPr>
          <a:lstStyle/>
          <a:p>
            <a:pPr marL="75503">
              <a:spcBef>
                <a:spcPts val="188"/>
              </a:spcBef>
            </a:pPr>
            <a:r>
              <a:rPr sz="1784" spc="59" baseline="27777" dirty="0">
                <a:solidFill>
                  <a:srgbClr val="394B4E"/>
                </a:solidFill>
                <a:latin typeface="Arial"/>
                <a:cs typeface="Arial"/>
              </a:rPr>
              <a:t>1</a:t>
            </a:r>
            <a:r>
              <a:rPr sz="1585" spc="40" dirty="0">
                <a:solidFill>
                  <a:srgbClr val="394B4E"/>
                </a:solidFill>
                <a:latin typeface="Arial"/>
                <a:cs typeface="Arial"/>
              </a:rPr>
              <a:t>https://iot.ieee.org/definition.html</a:t>
            </a:r>
            <a:endParaRPr sz="1585" dirty="0">
              <a:latin typeface="Arial"/>
              <a:cs typeface="Arial"/>
            </a:endParaRP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a:t>
            </a:r>
            <a:r>
              <a:rPr spc="149" dirty="0"/>
              <a:t> </a:t>
            </a:r>
            <a:r>
              <a:rPr spc="79" dirty="0"/>
              <a:t>IoT</a:t>
            </a:r>
            <a:r>
              <a:rPr spc="159" dirty="0"/>
              <a:t> </a:t>
            </a:r>
            <a:r>
              <a:rPr spc="-40" dirty="0"/>
              <a:t>Definition</a:t>
            </a:r>
          </a:p>
        </p:txBody>
      </p:sp>
      <p:sp>
        <p:nvSpPr>
          <p:cNvPr id="3" name="object 3"/>
          <p:cNvSpPr txBox="1"/>
          <p:nvPr/>
        </p:nvSpPr>
        <p:spPr>
          <a:xfrm>
            <a:off x="2715195" y="2445696"/>
            <a:ext cx="6758590" cy="1584429"/>
          </a:xfrm>
          <a:prstGeom prst="rect">
            <a:avLst/>
          </a:prstGeom>
        </p:spPr>
        <p:txBody>
          <a:bodyPr vert="horz" wrap="square" lIns="0" tIns="25167" rIns="0" bIns="0" rtlCol="0">
            <a:spAutoFit/>
          </a:bodyPr>
          <a:lstStyle/>
          <a:p>
            <a:pPr marL="75503" marR="60402" algn="just">
              <a:lnSpc>
                <a:spcPct val="118000"/>
              </a:lnSpc>
              <a:spcBef>
                <a:spcPts val="198"/>
              </a:spcBef>
            </a:pPr>
            <a:r>
              <a:rPr sz="2180" spc="-79" dirty="0">
                <a:solidFill>
                  <a:srgbClr val="22373A"/>
                </a:solidFill>
                <a:latin typeface="Palatino Linotype"/>
                <a:cs typeface="Palatino Linotype"/>
              </a:rPr>
              <a:t>A</a:t>
            </a:r>
            <a:r>
              <a:rPr sz="2180" spc="-69" dirty="0">
                <a:solidFill>
                  <a:srgbClr val="22373A"/>
                </a:solidFill>
                <a:latin typeface="Palatino Linotype"/>
                <a:cs typeface="Palatino Linotype"/>
              </a:rPr>
              <a:t> </a:t>
            </a:r>
            <a:r>
              <a:rPr sz="2180" spc="-129" dirty="0">
                <a:solidFill>
                  <a:srgbClr val="22373A"/>
                </a:solidFill>
                <a:latin typeface="Palatino Linotype"/>
                <a:cs typeface="Palatino Linotype"/>
              </a:rPr>
              <a:t>world</a:t>
            </a:r>
            <a:r>
              <a:rPr sz="2180" spc="-119" dirty="0">
                <a:solidFill>
                  <a:srgbClr val="22373A"/>
                </a:solidFill>
                <a:latin typeface="Palatino Linotype"/>
                <a:cs typeface="Palatino Linotype"/>
              </a:rPr>
              <a:t> </a:t>
            </a:r>
            <a:r>
              <a:rPr sz="2180" spc="-109" dirty="0">
                <a:solidFill>
                  <a:srgbClr val="22373A"/>
                </a:solidFill>
                <a:latin typeface="Palatino Linotype"/>
                <a:cs typeface="Palatino Linotype"/>
              </a:rPr>
              <a:t>where</a:t>
            </a:r>
            <a:r>
              <a:rPr sz="2180" spc="-99" dirty="0">
                <a:solidFill>
                  <a:srgbClr val="22373A"/>
                </a:solidFill>
                <a:latin typeface="Palatino Linotype"/>
                <a:cs typeface="Palatino Linotype"/>
              </a:rPr>
              <a:t> </a:t>
            </a:r>
            <a:r>
              <a:rPr sz="2180" spc="-59" dirty="0">
                <a:solidFill>
                  <a:srgbClr val="FF0000"/>
                </a:solidFill>
                <a:latin typeface="Palatino Linotype"/>
                <a:cs typeface="Palatino Linotype"/>
              </a:rPr>
              <a:t>physical</a:t>
            </a:r>
            <a:r>
              <a:rPr sz="2180" spc="-50" dirty="0">
                <a:solidFill>
                  <a:srgbClr val="FF0000"/>
                </a:solidFill>
                <a:latin typeface="Palatino Linotype"/>
                <a:cs typeface="Palatino Linotype"/>
              </a:rPr>
              <a:t> </a:t>
            </a:r>
            <a:r>
              <a:rPr sz="2180" dirty="0">
                <a:solidFill>
                  <a:srgbClr val="FF0000"/>
                </a:solidFill>
                <a:latin typeface="Palatino Linotype"/>
                <a:cs typeface="Palatino Linotype"/>
              </a:rPr>
              <a:t>objects</a:t>
            </a:r>
            <a:r>
              <a:rPr sz="2180" spc="10" dirty="0">
                <a:solidFill>
                  <a:srgbClr val="FF0000"/>
                </a:solidFill>
                <a:latin typeface="Palatino Linotype"/>
                <a:cs typeface="Palatino Linotype"/>
              </a:rPr>
              <a:t> </a:t>
            </a:r>
            <a:r>
              <a:rPr sz="2180" spc="-40" dirty="0">
                <a:solidFill>
                  <a:srgbClr val="FF0000"/>
                </a:solidFill>
                <a:latin typeface="Palatino Linotype"/>
                <a:cs typeface="Palatino Linotype"/>
              </a:rPr>
              <a:t>are</a:t>
            </a:r>
            <a:r>
              <a:rPr sz="2180" spc="-30" dirty="0">
                <a:solidFill>
                  <a:srgbClr val="FF0000"/>
                </a:solidFill>
                <a:latin typeface="Palatino Linotype"/>
                <a:cs typeface="Palatino Linotype"/>
              </a:rPr>
              <a:t> </a:t>
            </a:r>
            <a:r>
              <a:rPr sz="2180" spc="-69" dirty="0">
                <a:solidFill>
                  <a:srgbClr val="FF0000"/>
                </a:solidFill>
                <a:latin typeface="Palatino Linotype"/>
                <a:cs typeface="Palatino Linotype"/>
              </a:rPr>
              <a:t>seamlessly</a:t>
            </a:r>
            <a:r>
              <a:rPr sz="2180" spc="-59" dirty="0">
                <a:solidFill>
                  <a:srgbClr val="FF0000"/>
                </a:solidFill>
                <a:latin typeface="Palatino Linotype"/>
                <a:cs typeface="Palatino Linotype"/>
              </a:rPr>
              <a:t> </a:t>
            </a:r>
            <a:r>
              <a:rPr sz="2180" spc="-30" dirty="0">
                <a:solidFill>
                  <a:srgbClr val="FF0000"/>
                </a:solidFill>
                <a:latin typeface="Palatino Linotype"/>
                <a:cs typeface="Palatino Linotype"/>
              </a:rPr>
              <a:t>inte- </a:t>
            </a:r>
            <a:r>
              <a:rPr sz="2180" spc="-20" dirty="0">
                <a:solidFill>
                  <a:srgbClr val="FF0000"/>
                </a:solidFill>
                <a:latin typeface="Palatino Linotype"/>
                <a:cs typeface="Palatino Linotype"/>
              </a:rPr>
              <a:t> </a:t>
            </a:r>
            <a:r>
              <a:rPr sz="2180" spc="-40" dirty="0">
                <a:solidFill>
                  <a:srgbClr val="FF0000"/>
                </a:solidFill>
                <a:latin typeface="Palatino Linotype"/>
                <a:cs typeface="Palatino Linotype"/>
              </a:rPr>
              <a:t>grated</a:t>
            </a:r>
            <a:r>
              <a:rPr sz="2180" spc="-30" dirty="0">
                <a:solidFill>
                  <a:srgbClr val="FF0000"/>
                </a:solidFill>
                <a:latin typeface="Palatino Linotype"/>
                <a:cs typeface="Palatino Linotype"/>
              </a:rPr>
              <a:t> </a:t>
            </a:r>
            <a:r>
              <a:rPr sz="2180" spc="-40" dirty="0">
                <a:solidFill>
                  <a:srgbClr val="FF0000"/>
                </a:solidFill>
                <a:latin typeface="Palatino Linotype"/>
                <a:cs typeface="Palatino Linotype"/>
              </a:rPr>
              <a:t>into</a:t>
            </a:r>
            <a:r>
              <a:rPr sz="2180" spc="-30" dirty="0">
                <a:solidFill>
                  <a:srgbClr val="FF0000"/>
                </a:solidFill>
                <a:latin typeface="Palatino Linotype"/>
                <a:cs typeface="Palatino Linotype"/>
              </a:rPr>
              <a:t> </a:t>
            </a:r>
            <a:r>
              <a:rPr sz="2180" spc="-10" dirty="0">
                <a:solidFill>
                  <a:srgbClr val="FF0000"/>
                </a:solidFill>
                <a:latin typeface="Palatino Linotype"/>
                <a:cs typeface="Palatino Linotype"/>
              </a:rPr>
              <a:t>the</a:t>
            </a:r>
            <a:r>
              <a:rPr sz="2180" dirty="0">
                <a:solidFill>
                  <a:srgbClr val="FF0000"/>
                </a:solidFill>
                <a:latin typeface="Palatino Linotype"/>
                <a:cs typeface="Palatino Linotype"/>
              </a:rPr>
              <a:t> </a:t>
            </a:r>
            <a:r>
              <a:rPr sz="2180" spc="-50" dirty="0">
                <a:solidFill>
                  <a:srgbClr val="FF0000"/>
                </a:solidFill>
                <a:latin typeface="Palatino Linotype"/>
                <a:cs typeface="Palatino Linotype"/>
              </a:rPr>
              <a:t>information</a:t>
            </a:r>
            <a:r>
              <a:rPr sz="2180" spc="-40" dirty="0">
                <a:solidFill>
                  <a:srgbClr val="FF0000"/>
                </a:solidFill>
                <a:latin typeface="Palatino Linotype"/>
                <a:cs typeface="Palatino Linotype"/>
              </a:rPr>
              <a:t> </a:t>
            </a:r>
            <a:r>
              <a:rPr sz="2180" spc="-69" dirty="0">
                <a:solidFill>
                  <a:srgbClr val="FF0000"/>
                </a:solidFill>
                <a:latin typeface="Palatino Linotype"/>
                <a:cs typeface="Palatino Linotype"/>
              </a:rPr>
              <a:t>network</a:t>
            </a:r>
            <a:r>
              <a:rPr sz="2180" spc="-69" dirty="0">
                <a:solidFill>
                  <a:srgbClr val="22373A"/>
                </a:solidFill>
                <a:latin typeface="Palatino Linotype"/>
                <a:cs typeface="Palatino Linotype"/>
              </a:rPr>
              <a:t>,</a:t>
            </a:r>
            <a:r>
              <a:rPr sz="2180" spc="-59" dirty="0">
                <a:solidFill>
                  <a:srgbClr val="22373A"/>
                </a:solidFill>
                <a:latin typeface="Palatino Linotype"/>
                <a:cs typeface="Palatino Linotype"/>
              </a:rPr>
              <a:t> </a:t>
            </a:r>
            <a:r>
              <a:rPr sz="2180" spc="-69" dirty="0">
                <a:solidFill>
                  <a:srgbClr val="22373A"/>
                </a:solidFill>
                <a:latin typeface="Palatino Linotype"/>
                <a:cs typeface="Palatino Linotype"/>
              </a:rPr>
              <a:t>and</a:t>
            </a:r>
            <a:r>
              <a:rPr sz="2180" spc="-59" dirty="0">
                <a:solidFill>
                  <a:srgbClr val="22373A"/>
                </a:solidFill>
                <a:latin typeface="Palatino Linotype"/>
                <a:cs typeface="Palatino Linotype"/>
              </a:rPr>
              <a:t> </a:t>
            </a:r>
            <a:r>
              <a:rPr sz="2180" spc="-109" dirty="0">
                <a:solidFill>
                  <a:srgbClr val="22373A"/>
                </a:solidFill>
                <a:latin typeface="Palatino Linotype"/>
                <a:cs typeface="Palatino Linotype"/>
              </a:rPr>
              <a:t>where</a:t>
            </a:r>
            <a:r>
              <a:rPr sz="2180" spc="-99" dirty="0">
                <a:solidFill>
                  <a:srgbClr val="22373A"/>
                </a:solidFill>
                <a:latin typeface="Palatino Linotype"/>
                <a:cs typeface="Palatino Linotype"/>
              </a:rPr>
              <a:t> </a:t>
            </a:r>
            <a:r>
              <a:rPr sz="2180" spc="-10" dirty="0">
                <a:solidFill>
                  <a:srgbClr val="22373A"/>
                </a:solidFill>
                <a:latin typeface="Palatino Linotype"/>
                <a:cs typeface="Palatino Linotype"/>
              </a:rPr>
              <a:t>the </a:t>
            </a:r>
            <a:r>
              <a:rPr sz="2180" dirty="0">
                <a:solidFill>
                  <a:srgbClr val="22373A"/>
                </a:solidFill>
                <a:latin typeface="Palatino Linotype"/>
                <a:cs typeface="Palatino Linotype"/>
              </a:rPr>
              <a:t> </a:t>
            </a:r>
            <a:r>
              <a:rPr sz="2180" spc="-59" dirty="0">
                <a:solidFill>
                  <a:srgbClr val="22373A"/>
                </a:solidFill>
                <a:latin typeface="Palatino Linotype"/>
                <a:cs typeface="Palatino Linotype"/>
              </a:rPr>
              <a:t>physical </a:t>
            </a:r>
            <a:r>
              <a:rPr sz="2180" dirty="0">
                <a:solidFill>
                  <a:srgbClr val="22373A"/>
                </a:solidFill>
                <a:latin typeface="Palatino Linotype"/>
                <a:cs typeface="Palatino Linotype"/>
              </a:rPr>
              <a:t>objects </a:t>
            </a:r>
            <a:r>
              <a:rPr sz="2180" spc="-30" dirty="0">
                <a:solidFill>
                  <a:srgbClr val="22373A"/>
                </a:solidFill>
                <a:latin typeface="Palatino Linotype"/>
                <a:cs typeface="Palatino Linotype"/>
              </a:rPr>
              <a:t>can </a:t>
            </a:r>
            <a:r>
              <a:rPr sz="2180" spc="-59" dirty="0">
                <a:solidFill>
                  <a:srgbClr val="22373A"/>
                </a:solidFill>
                <a:latin typeface="Palatino Linotype"/>
                <a:cs typeface="Palatino Linotype"/>
              </a:rPr>
              <a:t>become </a:t>
            </a:r>
            <a:r>
              <a:rPr sz="2180" spc="-30" dirty="0">
                <a:solidFill>
                  <a:srgbClr val="FF0000"/>
                </a:solidFill>
                <a:latin typeface="Palatino Linotype"/>
                <a:cs typeface="Palatino Linotype"/>
              </a:rPr>
              <a:t>active participants </a:t>
            </a:r>
            <a:r>
              <a:rPr sz="2180" spc="-59" dirty="0">
                <a:solidFill>
                  <a:srgbClr val="FF0000"/>
                </a:solidFill>
                <a:latin typeface="Palatino Linotype"/>
                <a:cs typeface="Palatino Linotype"/>
              </a:rPr>
              <a:t>in </a:t>
            </a:r>
            <a:r>
              <a:rPr sz="2180" spc="-50" dirty="0">
                <a:solidFill>
                  <a:srgbClr val="FF0000"/>
                </a:solidFill>
                <a:latin typeface="Palatino Linotype"/>
                <a:cs typeface="Palatino Linotype"/>
              </a:rPr>
              <a:t>busi- </a:t>
            </a:r>
            <a:r>
              <a:rPr sz="2180" spc="-40" dirty="0">
                <a:solidFill>
                  <a:srgbClr val="FF0000"/>
                </a:solidFill>
                <a:latin typeface="Palatino Linotype"/>
                <a:cs typeface="Palatino Linotype"/>
              </a:rPr>
              <a:t> </a:t>
            </a:r>
            <a:r>
              <a:rPr sz="2180" spc="-79" dirty="0">
                <a:solidFill>
                  <a:srgbClr val="FF0000"/>
                </a:solidFill>
                <a:latin typeface="Palatino Linotype"/>
                <a:cs typeface="Palatino Linotype"/>
              </a:rPr>
              <a:t>ness</a:t>
            </a:r>
            <a:r>
              <a:rPr sz="2180" spc="159" dirty="0">
                <a:solidFill>
                  <a:srgbClr val="FF0000"/>
                </a:solidFill>
                <a:latin typeface="Palatino Linotype"/>
                <a:cs typeface="Palatino Linotype"/>
              </a:rPr>
              <a:t> </a:t>
            </a:r>
            <a:r>
              <a:rPr sz="2180" spc="-59" dirty="0">
                <a:solidFill>
                  <a:srgbClr val="FF0000"/>
                </a:solidFill>
                <a:latin typeface="Palatino Linotype"/>
                <a:cs typeface="Palatino Linotype"/>
              </a:rPr>
              <a:t>processes</a:t>
            </a:r>
            <a:r>
              <a:rPr sz="2180" spc="-59" dirty="0">
                <a:solidFill>
                  <a:srgbClr val="22373A"/>
                </a:solidFill>
                <a:latin typeface="Palatino Linotype"/>
                <a:cs typeface="Palatino Linotype"/>
              </a:rPr>
              <a:t>.</a:t>
            </a:r>
            <a:r>
              <a:rPr sz="2378" spc="-87" baseline="27777" dirty="0">
                <a:solidFill>
                  <a:srgbClr val="22373A"/>
                </a:solidFill>
                <a:latin typeface="Arial"/>
                <a:cs typeface="Arial"/>
              </a:rPr>
              <a:t>2</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1" y="5871173"/>
            <a:ext cx="1762946" cy="312528"/>
          </a:xfrm>
          <a:prstGeom prst="rect">
            <a:avLst/>
          </a:prstGeom>
        </p:spPr>
        <p:txBody>
          <a:bodyPr vert="horz" wrap="square" lIns="0" tIns="67951" rIns="0" bIns="0" rtlCol="0">
            <a:spAutoFit/>
          </a:bodyPr>
          <a:lstStyle/>
          <a:p>
            <a:pPr marL="25168">
              <a:spcBef>
                <a:spcPts val="535"/>
              </a:spcBef>
            </a:pPr>
            <a:r>
              <a:rPr sz="1784" spc="-30" baseline="27777" dirty="0">
                <a:solidFill>
                  <a:srgbClr val="394B4E"/>
                </a:solidFill>
                <a:latin typeface="Arial"/>
                <a:cs typeface="Arial"/>
              </a:rPr>
              <a:t>2</a:t>
            </a:r>
            <a:r>
              <a:rPr sz="1585" spc="-20" dirty="0">
                <a:solidFill>
                  <a:srgbClr val="394B4E"/>
                </a:solidFill>
                <a:latin typeface="Arial"/>
                <a:cs typeface="Arial"/>
              </a:rPr>
              <a:t>Weber</a:t>
            </a:r>
            <a:r>
              <a:rPr sz="1585" spc="69" dirty="0">
                <a:solidFill>
                  <a:srgbClr val="394B4E"/>
                </a:solidFill>
                <a:latin typeface="Arial"/>
                <a:cs typeface="Arial"/>
              </a:rPr>
              <a:t> </a:t>
            </a:r>
            <a:r>
              <a:rPr sz="1585" spc="10" dirty="0">
                <a:solidFill>
                  <a:srgbClr val="394B4E"/>
                </a:solidFill>
                <a:latin typeface="Arial"/>
                <a:cs typeface="Arial"/>
              </a:rPr>
              <a:t>et</a:t>
            </a:r>
            <a:r>
              <a:rPr sz="1585" spc="79" dirty="0">
                <a:solidFill>
                  <a:srgbClr val="394B4E"/>
                </a:solidFill>
                <a:latin typeface="Arial"/>
                <a:cs typeface="Arial"/>
              </a:rPr>
              <a:t> </a:t>
            </a:r>
            <a:r>
              <a:rPr sz="1585" spc="-10" dirty="0">
                <a:solidFill>
                  <a:srgbClr val="394B4E"/>
                </a:solidFill>
                <a:latin typeface="Arial"/>
                <a:cs typeface="Arial"/>
              </a:rPr>
              <a:t>al.</a:t>
            </a:r>
            <a:r>
              <a:rPr sz="1585" spc="258" dirty="0">
                <a:solidFill>
                  <a:srgbClr val="394B4E"/>
                </a:solidFill>
                <a:latin typeface="Arial"/>
                <a:cs typeface="Arial"/>
              </a:rPr>
              <a:t> </a:t>
            </a:r>
            <a:r>
              <a:rPr sz="1585" spc="-50" dirty="0">
                <a:solidFill>
                  <a:srgbClr val="394B4E"/>
                </a:solidFill>
                <a:latin typeface="Arial"/>
                <a:cs typeface="Arial"/>
              </a:rPr>
              <a:t>2010</a:t>
            </a:r>
            <a:endParaRPr sz="1585">
              <a:latin typeface="Arial"/>
              <a:cs typeface="Arial"/>
            </a:endParaRPr>
          </a:p>
        </p:txBody>
      </p:sp>
      <p:sp>
        <p:nvSpPr>
          <p:cNvPr id="6" name="object 6"/>
          <p:cNvSpPr txBox="1"/>
          <p:nvPr/>
        </p:nvSpPr>
        <p:spPr>
          <a:xfrm>
            <a:off x="10327576" y="6320547"/>
            <a:ext cx="157294" cy="299819"/>
          </a:xfrm>
          <a:prstGeom prst="rect">
            <a:avLst/>
          </a:prstGeom>
        </p:spPr>
        <p:txBody>
          <a:bodyPr vert="horz" wrap="square" lIns="0" tIns="55365" rIns="0" bIns="0" rtlCol="0">
            <a:spAutoFit/>
          </a:bodyPr>
          <a:lstStyle/>
          <a:p>
            <a:pPr marL="25168">
              <a:spcBef>
                <a:spcPts val="434"/>
              </a:spcBef>
            </a:pPr>
            <a:r>
              <a:rPr sz="1585" spc="-50" dirty="0">
                <a:solidFill>
                  <a:srgbClr val="22373A"/>
                </a:solidFill>
                <a:latin typeface="Arial"/>
                <a:cs typeface="Arial"/>
              </a:rPr>
              <a:t>6</a:t>
            </a:r>
            <a:endParaRPr sz="1585">
              <a:latin typeface="Arial"/>
              <a:cs typeface="Arial"/>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Another</a:t>
            </a:r>
            <a:r>
              <a:rPr spc="168" dirty="0"/>
              <a:t> </a:t>
            </a:r>
            <a:r>
              <a:rPr spc="79" dirty="0"/>
              <a:t>IoT</a:t>
            </a:r>
            <a:r>
              <a:rPr spc="168" dirty="0"/>
              <a:t> </a:t>
            </a:r>
            <a:r>
              <a:rPr spc="-40" dirty="0"/>
              <a:t>Definition</a:t>
            </a:r>
          </a:p>
        </p:txBody>
      </p:sp>
      <p:sp>
        <p:nvSpPr>
          <p:cNvPr id="3" name="object 3"/>
          <p:cNvSpPr txBox="1"/>
          <p:nvPr/>
        </p:nvSpPr>
        <p:spPr>
          <a:xfrm>
            <a:off x="2715195" y="2836289"/>
            <a:ext cx="6758590" cy="792674"/>
          </a:xfrm>
          <a:prstGeom prst="rect">
            <a:avLst/>
          </a:prstGeom>
        </p:spPr>
        <p:txBody>
          <a:bodyPr vert="horz" wrap="square" lIns="0" tIns="25167" rIns="0" bIns="0" rtlCol="0">
            <a:spAutoFit/>
          </a:bodyPr>
          <a:lstStyle/>
          <a:p>
            <a:pPr marL="75503" marR="60402">
              <a:lnSpc>
                <a:spcPct val="118000"/>
              </a:lnSpc>
              <a:spcBef>
                <a:spcPts val="198"/>
              </a:spcBef>
            </a:pPr>
            <a:r>
              <a:rPr sz="2180" spc="-30" dirty="0">
                <a:solidFill>
                  <a:srgbClr val="22373A"/>
                </a:solidFill>
                <a:latin typeface="Palatino Linotype"/>
                <a:cs typeface="Palatino Linotype"/>
              </a:rPr>
              <a:t>System</a:t>
            </a:r>
            <a:r>
              <a:rPr sz="2180" spc="159" dirty="0">
                <a:solidFill>
                  <a:srgbClr val="22373A"/>
                </a:solidFill>
                <a:latin typeface="Palatino Linotype"/>
                <a:cs typeface="Palatino Linotype"/>
              </a:rPr>
              <a:t> </a:t>
            </a:r>
            <a:r>
              <a:rPr sz="2180" spc="-109" dirty="0">
                <a:solidFill>
                  <a:srgbClr val="22373A"/>
                </a:solidFill>
                <a:latin typeface="Palatino Linotype"/>
                <a:cs typeface="Palatino Linotype"/>
              </a:rPr>
              <a:t>where</a:t>
            </a:r>
            <a:r>
              <a:rPr sz="2180" spc="168" dirty="0">
                <a:solidFill>
                  <a:srgbClr val="22373A"/>
                </a:solidFill>
                <a:latin typeface="Palatino Linotype"/>
                <a:cs typeface="Palatino Linotype"/>
              </a:rPr>
              <a:t> </a:t>
            </a:r>
            <a:r>
              <a:rPr sz="2180" spc="-10" dirty="0">
                <a:solidFill>
                  <a:srgbClr val="22373A"/>
                </a:solidFill>
                <a:latin typeface="Palatino Linotype"/>
                <a:cs typeface="Palatino Linotype"/>
              </a:rPr>
              <a:t>the</a:t>
            </a:r>
            <a:r>
              <a:rPr sz="2180" spc="168" dirty="0">
                <a:solidFill>
                  <a:srgbClr val="22373A"/>
                </a:solidFill>
                <a:latin typeface="Palatino Linotype"/>
                <a:cs typeface="Palatino Linotype"/>
              </a:rPr>
              <a:t> </a:t>
            </a:r>
            <a:r>
              <a:rPr sz="2180" spc="-10" dirty="0">
                <a:solidFill>
                  <a:srgbClr val="FF0000"/>
                </a:solidFill>
                <a:latin typeface="Palatino Linotype"/>
                <a:cs typeface="Palatino Linotype"/>
              </a:rPr>
              <a:t>Internet</a:t>
            </a:r>
            <a:r>
              <a:rPr sz="2180" spc="168" dirty="0">
                <a:solidFill>
                  <a:srgbClr val="FF0000"/>
                </a:solidFill>
                <a:latin typeface="Palatino Linotype"/>
                <a:cs typeface="Palatino Linotype"/>
              </a:rPr>
              <a:t> </a:t>
            </a:r>
            <a:r>
              <a:rPr sz="2180" spc="-59" dirty="0">
                <a:solidFill>
                  <a:srgbClr val="FF0000"/>
                </a:solidFill>
                <a:latin typeface="Palatino Linotype"/>
                <a:cs typeface="Palatino Linotype"/>
              </a:rPr>
              <a:t>is</a:t>
            </a:r>
            <a:r>
              <a:rPr sz="2180" spc="168" dirty="0">
                <a:solidFill>
                  <a:srgbClr val="FF0000"/>
                </a:solidFill>
                <a:latin typeface="Palatino Linotype"/>
                <a:cs typeface="Palatino Linotype"/>
              </a:rPr>
              <a:t> </a:t>
            </a:r>
            <a:r>
              <a:rPr sz="2180" spc="-50" dirty="0">
                <a:solidFill>
                  <a:srgbClr val="FF0000"/>
                </a:solidFill>
                <a:latin typeface="Palatino Linotype"/>
                <a:cs typeface="Palatino Linotype"/>
              </a:rPr>
              <a:t>connected</a:t>
            </a:r>
            <a:r>
              <a:rPr sz="2180" spc="168" dirty="0">
                <a:solidFill>
                  <a:srgbClr val="FF0000"/>
                </a:solidFill>
                <a:latin typeface="Palatino Linotype"/>
                <a:cs typeface="Palatino Linotype"/>
              </a:rPr>
              <a:t> </a:t>
            </a:r>
            <a:r>
              <a:rPr sz="2180" spc="10" dirty="0">
                <a:solidFill>
                  <a:srgbClr val="FF0000"/>
                </a:solidFill>
                <a:latin typeface="Palatino Linotype"/>
                <a:cs typeface="Palatino Linotype"/>
              </a:rPr>
              <a:t>to</a:t>
            </a:r>
            <a:r>
              <a:rPr sz="2180" spc="168" dirty="0">
                <a:solidFill>
                  <a:srgbClr val="FF0000"/>
                </a:solidFill>
                <a:latin typeface="Palatino Linotype"/>
                <a:cs typeface="Palatino Linotype"/>
              </a:rPr>
              <a:t> </a:t>
            </a:r>
            <a:r>
              <a:rPr sz="2180" spc="-10" dirty="0">
                <a:solidFill>
                  <a:srgbClr val="FF0000"/>
                </a:solidFill>
                <a:latin typeface="Palatino Linotype"/>
                <a:cs typeface="Palatino Linotype"/>
              </a:rPr>
              <a:t>the</a:t>
            </a:r>
            <a:r>
              <a:rPr sz="2180" spc="168" dirty="0">
                <a:solidFill>
                  <a:srgbClr val="FF0000"/>
                </a:solidFill>
                <a:latin typeface="Palatino Linotype"/>
                <a:cs typeface="Palatino Linotype"/>
              </a:rPr>
              <a:t> </a:t>
            </a:r>
            <a:r>
              <a:rPr sz="2180" spc="-59" dirty="0">
                <a:solidFill>
                  <a:srgbClr val="FF0000"/>
                </a:solidFill>
                <a:latin typeface="Palatino Linotype"/>
                <a:cs typeface="Palatino Linotype"/>
              </a:rPr>
              <a:t>physical </a:t>
            </a:r>
            <a:r>
              <a:rPr sz="2180" spc="-515" dirty="0">
                <a:solidFill>
                  <a:srgbClr val="FF0000"/>
                </a:solidFill>
                <a:latin typeface="Palatino Linotype"/>
                <a:cs typeface="Palatino Linotype"/>
              </a:rPr>
              <a:t> </a:t>
            </a:r>
            <a:r>
              <a:rPr sz="2180" spc="-129" dirty="0">
                <a:solidFill>
                  <a:srgbClr val="FF0000"/>
                </a:solidFill>
                <a:latin typeface="Palatino Linotype"/>
                <a:cs typeface="Palatino Linotype"/>
              </a:rPr>
              <a:t>world</a:t>
            </a:r>
            <a:r>
              <a:rPr sz="2180" spc="159" dirty="0">
                <a:solidFill>
                  <a:srgbClr val="22373A"/>
                </a:solidFill>
                <a:latin typeface="Palatino Linotype"/>
                <a:cs typeface="Palatino Linotype"/>
              </a:rPr>
              <a:t> </a:t>
            </a:r>
            <a:r>
              <a:rPr sz="2180" spc="-50" dirty="0">
                <a:solidFill>
                  <a:srgbClr val="22373A"/>
                </a:solidFill>
                <a:latin typeface="Palatino Linotype"/>
                <a:cs typeface="Palatino Linotype"/>
              </a:rPr>
              <a:t>via</a:t>
            </a:r>
            <a:r>
              <a:rPr sz="2180" spc="168" dirty="0">
                <a:solidFill>
                  <a:srgbClr val="22373A"/>
                </a:solidFill>
                <a:latin typeface="Palatino Linotype"/>
                <a:cs typeface="Palatino Linotype"/>
              </a:rPr>
              <a:t> </a:t>
            </a:r>
            <a:r>
              <a:rPr sz="2180" spc="-59" dirty="0">
                <a:solidFill>
                  <a:srgbClr val="22373A"/>
                </a:solidFill>
                <a:latin typeface="Palatino Linotype"/>
                <a:cs typeface="Palatino Linotype"/>
              </a:rPr>
              <a:t>ubiquitous</a:t>
            </a:r>
            <a:r>
              <a:rPr sz="2180" spc="168" dirty="0">
                <a:solidFill>
                  <a:srgbClr val="22373A"/>
                </a:solidFill>
                <a:latin typeface="Palatino Linotype"/>
                <a:cs typeface="Palatino Linotype"/>
              </a:rPr>
              <a:t> </a:t>
            </a:r>
            <a:r>
              <a:rPr sz="2180" spc="-59" dirty="0">
                <a:solidFill>
                  <a:srgbClr val="22373A"/>
                </a:solidFill>
                <a:latin typeface="Palatino Linotype"/>
                <a:cs typeface="Palatino Linotype"/>
              </a:rPr>
              <a:t>sensors.</a:t>
            </a:r>
            <a:r>
              <a:rPr sz="2378" spc="-87" baseline="27777" dirty="0">
                <a:solidFill>
                  <a:srgbClr val="22373A"/>
                </a:solidFill>
                <a:latin typeface="Arial"/>
                <a:cs typeface="Arial"/>
              </a:rPr>
              <a:t>3</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1" y="5871173"/>
            <a:ext cx="1113639" cy="312528"/>
          </a:xfrm>
          <a:prstGeom prst="rect">
            <a:avLst/>
          </a:prstGeom>
        </p:spPr>
        <p:txBody>
          <a:bodyPr vert="horz" wrap="square" lIns="0" tIns="67951" rIns="0" bIns="0" rtlCol="0">
            <a:spAutoFit/>
          </a:bodyPr>
          <a:lstStyle/>
          <a:p>
            <a:pPr marL="25168">
              <a:spcBef>
                <a:spcPts val="535"/>
              </a:spcBef>
            </a:pPr>
            <a:r>
              <a:rPr sz="1784" spc="-73" baseline="27777" dirty="0">
                <a:solidFill>
                  <a:srgbClr val="394B4E"/>
                </a:solidFill>
                <a:latin typeface="Arial"/>
                <a:cs typeface="Arial"/>
              </a:rPr>
              <a:t>3</a:t>
            </a:r>
            <a:r>
              <a:rPr sz="1585" spc="-50" dirty="0">
                <a:solidFill>
                  <a:srgbClr val="394B4E"/>
                </a:solidFill>
                <a:latin typeface="Arial"/>
                <a:cs typeface="Arial"/>
              </a:rPr>
              <a:t>Oasis</a:t>
            </a:r>
            <a:r>
              <a:rPr sz="1585" dirty="0">
                <a:solidFill>
                  <a:srgbClr val="394B4E"/>
                </a:solidFill>
                <a:latin typeface="Arial"/>
                <a:cs typeface="Arial"/>
              </a:rPr>
              <a:t> </a:t>
            </a:r>
            <a:r>
              <a:rPr sz="1585" spc="-50" dirty="0">
                <a:solidFill>
                  <a:srgbClr val="394B4E"/>
                </a:solidFill>
                <a:latin typeface="Arial"/>
                <a:cs typeface="Arial"/>
              </a:rPr>
              <a:t>2014</a:t>
            </a:r>
            <a:endParaRPr sz="1585">
              <a:latin typeface="Arial"/>
              <a:cs typeface="Arial"/>
            </a:endParaRPr>
          </a:p>
        </p:txBody>
      </p:sp>
      <p:sp>
        <p:nvSpPr>
          <p:cNvPr id="6" name="object 6"/>
          <p:cNvSpPr txBox="1"/>
          <p:nvPr/>
        </p:nvSpPr>
        <p:spPr>
          <a:xfrm>
            <a:off x="10327576" y="6322761"/>
            <a:ext cx="157294" cy="299819"/>
          </a:xfrm>
          <a:prstGeom prst="rect">
            <a:avLst/>
          </a:prstGeom>
        </p:spPr>
        <p:txBody>
          <a:bodyPr vert="horz" wrap="square" lIns="0" tIns="55365" rIns="0" bIns="0" rtlCol="0">
            <a:spAutoFit/>
          </a:bodyPr>
          <a:lstStyle/>
          <a:p>
            <a:pPr marL="25168">
              <a:spcBef>
                <a:spcPts val="434"/>
              </a:spcBef>
            </a:pPr>
            <a:r>
              <a:rPr sz="1585" spc="-50" dirty="0">
                <a:solidFill>
                  <a:srgbClr val="22373A"/>
                </a:solidFill>
                <a:latin typeface="Arial"/>
                <a:cs typeface="Arial"/>
              </a:rPr>
              <a:t>7</a:t>
            </a:r>
            <a:endParaRPr sz="1585">
              <a:latin typeface="Arial"/>
              <a:cs typeface="Arial"/>
            </a:endParaRPr>
          </a:p>
        </p:txBody>
      </p:sp>
    </p:spTree>
  </p:cSld>
  <p:clrMapOvr>
    <a:masterClrMapping/>
  </p:clrMapOvr>
  <p:transition>
    <p:cut/>
  </p:transition>
</p:sld>
</file>

<file path=ppt/theme/theme1.xml><?xml version="1.0" encoding="utf-8"?>
<a:theme xmlns:a="http://schemas.openxmlformats.org/drawingml/2006/main" name="MNS_Theme_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NS_Theme_v1" id="{10341B9C-F8D1-4CF9-A9CE-2400CAFBBCCA}" vid="{B300319A-8420-4EE9-914E-D5531BDD38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MNS_Theme_v1</Template>
  <TotalTime>50518</TotalTime>
  <Words>6203</Words>
  <Application>Microsoft Macintosh PowerPoint</Application>
  <PresentationFormat>Widescreen</PresentationFormat>
  <Paragraphs>556</Paragraphs>
  <Slides>63</Slides>
  <Notes>63</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Calibri Light</vt:lpstr>
      <vt:lpstr>Courier New</vt:lpstr>
      <vt:lpstr>Palatino Linotype</vt:lpstr>
      <vt:lpstr>Tahoma</vt:lpstr>
      <vt:lpstr>Wingdings</vt:lpstr>
      <vt:lpstr>MNS_Theme_v1</vt:lpstr>
      <vt:lpstr>Nhat (Nick) Pham</vt:lpstr>
      <vt:lpstr>Introduction</vt:lpstr>
      <vt:lpstr>Introduction</vt:lpstr>
      <vt:lpstr>Origins</vt:lpstr>
      <vt:lpstr>Smart…Everything?</vt:lpstr>
      <vt:lpstr>Is it just a marketing exercise?</vt:lpstr>
      <vt:lpstr>Can we define the IoT?</vt:lpstr>
      <vt:lpstr>An IoT Definition</vt:lpstr>
      <vt:lpstr>Another IoT Definition</vt:lpstr>
      <vt:lpstr>Another IoT Definition</vt:lpstr>
      <vt:lpstr>Another IoT Definition</vt:lpstr>
      <vt:lpstr>IoT Intersections6</vt:lpstr>
      <vt:lpstr>Key ingredients of the IoT</vt:lpstr>
      <vt:lpstr>What then is a thing?</vt:lpstr>
      <vt:lpstr>IoT Share11</vt:lpstr>
      <vt:lpstr>Amazon robotic warehouse</vt:lpstr>
      <vt:lpstr>Home automation</vt:lpstr>
      <vt:lpstr>Smart buses</vt:lpstr>
      <vt:lpstr>Autonomous vehicles</vt:lpstr>
      <vt:lpstr>Smart wearables</vt:lpstr>
      <vt:lpstr>Smart agriculture</vt:lpstr>
      <vt:lpstr>Broad course organization</vt:lpstr>
      <vt:lpstr>Anatomy of a Thing</vt:lpstr>
      <vt:lpstr>Overview</vt:lpstr>
      <vt:lpstr>Things</vt:lpstr>
      <vt:lpstr>Anatomy of a Thing Computation </vt:lpstr>
      <vt:lpstr>Highly heterogeneous</vt:lpstr>
      <vt:lpstr>High-end</vt:lpstr>
      <vt:lpstr>High-end: RPi Zero W</vt:lpstr>
      <vt:lpstr>Mid-range</vt:lpstr>
      <vt:lpstr>Mid-range: iMX6-SOM</vt:lpstr>
      <vt:lpstr>Low-end</vt:lpstr>
      <vt:lpstr>Low-end: STM SensorTile</vt:lpstr>
      <vt:lpstr>Nano-end</vt:lpstr>
      <vt:lpstr>Nano-end: Silicon Labs MGM</vt:lpstr>
      <vt:lpstr>Pico-end</vt:lpstr>
      <vt:lpstr>Pico-end: RFID EPC GEN2</vt:lpstr>
      <vt:lpstr>Operating Systems for the IoT</vt:lpstr>
      <vt:lpstr>Anatomy of a Thing Sensors and Actuators </vt:lpstr>
      <vt:lpstr>Sensors</vt:lpstr>
      <vt:lpstr>Actuators</vt:lpstr>
      <vt:lpstr>Key parameters</vt:lpstr>
      <vt:lpstr>Example Sensor: MEMS microphone</vt:lpstr>
      <vt:lpstr>Anatomy of a Thing Power </vt:lpstr>
      <vt:lpstr>Energy</vt:lpstr>
      <vt:lpstr>Wires</vt:lpstr>
      <vt:lpstr>Batteries</vt:lpstr>
      <vt:lpstr>Batteryless</vt:lpstr>
      <vt:lpstr>Ambient harvesting</vt:lpstr>
      <vt:lpstr>Solar</vt:lpstr>
      <vt:lpstr>Solar</vt:lpstr>
      <vt:lpstr>Vibration</vt:lpstr>
      <vt:lpstr>Vibration harvesting2</vt:lpstr>
      <vt:lpstr>Thermal</vt:lpstr>
      <vt:lpstr>Radio: Rectennas</vt:lpstr>
      <vt:lpstr>RFID Harvesting3</vt:lpstr>
      <vt:lpstr>Radio: RFID</vt:lpstr>
      <vt:lpstr>Comparison4</vt:lpstr>
      <vt:lpstr>Software implications</vt:lpstr>
      <vt:lpstr>Energy-aware operating systems</vt:lpstr>
      <vt:lpstr>Example: HarvOS</vt:lpstr>
      <vt:lpstr>Summary</vt:lpstr>
      <vt:lpstr>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MNS</dc:creator>
  <cp:lastModifiedBy>Huu Pham</cp:lastModifiedBy>
  <cp:revision>2691</cp:revision>
  <cp:lastPrinted>2022-06-23T10:24:54Z</cp:lastPrinted>
  <dcterms:created xsi:type="dcterms:W3CDTF">2015-09-27T20:30:00Z</dcterms:created>
  <dcterms:modified xsi:type="dcterms:W3CDTF">2023-02-06T08:16:59Z</dcterms:modified>
</cp:coreProperties>
</file>